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Roboto"/>
      <p:regular r:id="rId34"/>
      <p:bold r:id="rId35"/>
      <p:italic r:id="rId36"/>
      <p:boldItalic r:id="rId37"/>
    </p:embeddedFont>
    <p:embeddedFont>
      <p:font typeface="Schibsted Grotesk"/>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chibstedGrotesk-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SchibstedGrotesk-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39" Type="http://schemas.openxmlformats.org/officeDocument/2006/relationships/font" Target="fonts/SchibstedGrotesk-bold.fntdata"/><Relationship Id="rId16" Type="http://schemas.openxmlformats.org/officeDocument/2006/relationships/slide" Target="slides/slide11.xml"/><Relationship Id="rId38" Type="http://schemas.openxmlformats.org/officeDocument/2006/relationships/font" Target="fonts/SchibstedGrotesk-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60cdc8d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660cdc8d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60cdc8da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660cdc8da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60b3b6cd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660b3b6cd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60cdc8d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60cdc8d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dk1"/>
              </a:buClr>
              <a:buSzPts val="1900"/>
              <a:buFont typeface="Lato"/>
              <a:buChar char="●"/>
            </a:pPr>
            <a:r>
              <a:rPr lang="en-GB" sz="1900">
                <a:solidFill>
                  <a:schemeClr val="dk1"/>
                </a:solidFill>
                <a:latin typeface="Lato"/>
                <a:ea typeface="Lato"/>
                <a:cs typeface="Lato"/>
                <a:sym typeface="Lato"/>
              </a:rPr>
              <a:t>Framework for Documenting Human Rights</a:t>
            </a:r>
            <a:endParaRPr sz="19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Specifically tailored to the nuances of human rights violations, including the legal frameworks</a:t>
            </a:r>
            <a:endParaRPr sz="15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Can be adapted for tech abuse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c2c80bde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c2c80bde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5ea09c2c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65ea09c2c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5ea09c2c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65ea09c2c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Lato"/>
              <a:buChar char="●"/>
            </a:pPr>
            <a:r>
              <a:rPr b="1" lang="en-GB" sz="1600">
                <a:solidFill>
                  <a:schemeClr val="dk1"/>
                </a:solidFill>
                <a:latin typeface="Lato"/>
                <a:ea typeface="Lato"/>
                <a:cs typeface="Lato"/>
                <a:sym typeface="Lato"/>
              </a:rPr>
              <a:t>Code book </a:t>
            </a:r>
            <a:r>
              <a:rPr lang="en-GB" sz="1600">
                <a:solidFill>
                  <a:schemeClr val="dk1"/>
                </a:solidFill>
                <a:latin typeface="Lato"/>
                <a:ea typeface="Lato"/>
                <a:cs typeface="Lato"/>
                <a:sym typeface="Lato"/>
              </a:rPr>
              <a:t>for news, reports events to identify macro-level events for quantitative research and trend analysis </a:t>
            </a:r>
            <a:endParaRPr sz="1600">
              <a:solidFill>
                <a:schemeClr val="dk1"/>
              </a:solidFill>
              <a:latin typeface="Lato"/>
              <a:ea typeface="Lato"/>
              <a:cs typeface="Lato"/>
              <a:sym typeface="Lato"/>
            </a:endParaRPr>
          </a:p>
          <a:p>
            <a:pPr indent="-330200" lvl="1" marL="914400" rtl="0" algn="l">
              <a:lnSpc>
                <a:spcPct val="115000"/>
              </a:lnSpc>
              <a:spcBef>
                <a:spcPts val="0"/>
              </a:spcBef>
              <a:spcAft>
                <a:spcPts val="0"/>
              </a:spcAft>
              <a:buClr>
                <a:schemeClr val="dk1"/>
              </a:buClr>
              <a:buSzPts val="1600"/>
              <a:buFont typeface="Lato"/>
              <a:buChar char="○"/>
            </a:pPr>
            <a:r>
              <a:rPr lang="en-GB" sz="1600">
                <a:solidFill>
                  <a:schemeClr val="dk1"/>
                </a:solidFill>
                <a:latin typeface="Lato"/>
                <a:ea typeface="Lato"/>
                <a:cs typeface="Lato"/>
                <a:sym typeface="Lato"/>
              </a:rPr>
              <a:t>Intensity scale - goldstein scale</a:t>
            </a:r>
            <a:endParaRPr sz="1600">
              <a:solidFill>
                <a:schemeClr val="dk1"/>
              </a:solidFill>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en-GB" sz="1600">
                <a:solidFill>
                  <a:schemeClr val="dk1"/>
                </a:solidFill>
                <a:latin typeface="Lato"/>
                <a:ea typeface="Lato"/>
                <a:cs typeface="Lato"/>
                <a:sym typeface="Lato"/>
              </a:rPr>
              <a:t>GDELT 2.0 uses CAMEO taxonomy post 2019 for automation in h.r. event standardisation for trend analysis</a:t>
            </a:r>
            <a:endParaRPr sz="1600">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5ea09c2c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65ea09c2c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automated coding scheme for news, reports to identify </a:t>
            </a:r>
            <a:r>
              <a:rPr b="1" lang="en-GB" sz="1800">
                <a:solidFill>
                  <a:schemeClr val="dk1"/>
                </a:solidFill>
                <a:latin typeface="Lato"/>
                <a:ea typeface="Lato"/>
                <a:cs typeface="Lato"/>
                <a:sym typeface="Lato"/>
              </a:rPr>
              <a:t>macro-level events for quantitative research</a:t>
            </a:r>
            <a:r>
              <a:rPr lang="en-GB" sz="1800">
                <a:solidFill>
                  <a:schemeClr val="dk1"/>
                </a:solidFill>
                <a:latin typeface="Lato"/>
                <a:ea typeface="Lato"/>
                <a:cs typeface="Lato"/>
                <a:sym typeface="Lato"/>
              </a:rPr>
              <a:t> and</a:t>
            </a:r>
            <a:r>
              <a:rPr b="1" lang="en-GB" sz="1800">
                <a:solidFill>
                  <a:schemeClr val="dk1"/>
                </a:solidFill>
                <a:latin typeface="Lato"/>
                <a:ea typeface="Lato"/>
                <a:cs typeface="Lato"/>
                <a:sym typeface="Lato"/>
              </a:rPr>
              <a:t> trend analysis.</a:t>
            </a:r>
            <a:endParaRPr b="1"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b="1" lang="en-GB" sz="1800">
                <a:solidFill>
                  <a:schemeClr val="dk1"/>
                </a:solidFill>
                <a:latin typeface="Lato"/>
                <a:ea typeface="Lato"/>
                <a:cs typeface="Lato"/>
                <a:sym typeface="Lato"/>
              </a:rPr>
              <a:t>classifying events into general action and actor types</a:t>
            </a:r>
            <a:r>
              <a:rPr lang="en-GB" sz="1800">
                <a:solidFill>
                  <a:schemeClr val="dk1"/>
                </a:solidFill>
                <a:latin typeface="Lato"/>
                <a:ea typeface="Lato"/>
                <a:cs typeface="Lato"/>
                <a:sym typeface="Lato"/>
              </a:rPr>
              <a:t>, suitable for </a:t>
            </a:r>
            <a:r>
              <a:rPr b="1" lang="en-GB" sz="1800">
                <a:solidFill>
                  <a:schemeClr val="dk1"/>
                </a:solidFill>
                <a:latin typeface="Lato"/>
                <a:ea typeface="Lato"/>
                <a:cs typeface="Lato"/>
                <a:sym typeface="Lato"/>
              </a:rPr>
              <a:t>automated counting</a:t>
            </a:r>
            <a:endParaRPr b="1"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designed for automated, algorithmic processing of text data.</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GB" sz="1800">
                <a:solidFill>
                  <a:schemeClr val="dk1"/>
                </a:solidFill>
                <a:latin typeface="Lato"/>
                <a:ea typeface="Lato"/>
                <a:cs typeface="Lato"/>
                <a:sym typeface="Lato"/>
              </a:rPr>
              <a:t>While humans define the CAMEO codes, the application of those codes in GDELT is machine-driven.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65ea09c2c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65ea09c2c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660b3b6cd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660b3b6cd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c2c80bd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c2c80bd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DEE2E6"/>
                </a:solidFill>
                <a:highlight>
                  <a:srgbClr val="212529"/>
                </a:highlight>
                <a:latin typeface="Roboto"/>
                <a:ea typeface="Roboto"/>
                <a:cs typeface="Roboto"/>
                <a:sym typeface="Roboto"/>
              </a:rPr>
              <a:t>Knowledge Management &amp; Community Officer</a:t>
            </a:r>
            <a:endParaRPr sz="1200">
              <a:solidFill>
                <a:srgbClr val="DEE2E6"/>
              </a:solidFill>
              <a:highlight>
                <a:srgbClr val="212529"/>
              </a:highlight>
              <a:latin typeface="Roboto"/>
              <a:ea typeface="Roboto"/>
              <a:cs typeface="Roboto"/>
              <a:sym typeface="Roboto"/>
            </a:endParaRPr>
          </a:p>
          <a:p>
            <a:pPr indent="0" lvl="0" marL="0" rtl="0" algn="l">
              <a:spcBef>
                <a:spcPts val="0"/>
              </a:spcBef>
              <a:spcAft>
                <a:spcPts val="0"/>
              </a:spcAft>
              <a:buNone/>
            </a:pPr>
            <a:r>
              <a:rPr lang="en-GB" sz="1200">
                <a:solidFill>
                  <a:srgbClr val="DEE2E6"/>
                </a:solidFill>
                <a:highlight>
                  <a:srgbClr val="212529"/>
                </a:highlight>
                <a:latin typeface="Roboto"/>
                <a:ea typeface="Roboto"/>
                <a:cs typeface="Roboto"/>
                <a:sym typeface="Roboto"/>
              </a:rPr>
              <a:t>Sinar Project is a civic tech initiative using open technology, open data and policy analysis to systematically make important information public and more accessible to the Malaysian people.</a:t>
            </a:r>
            <a:endParaRPr sz="1200">
              <a:solidFill>
                <a:srgbClr val="DEE2E6"/>
              </a:solidFill>
              <a:highlight>
                <a:srgbClr val="212529"/>
              </a:highlight>
              <a:latin typeface="Roboto"/>
              <a:ea typeface="Roboto"/>
              <a:cs typeface="Roboto"/>
              <a:sym typeface="Roboto"/>
            </a:endParaRPr>
          </a:p>
          <a:p>
            <a:pPr indent="0" lvl="0" marL="0" rtl="0" algn="l">
              <a:spcBef>
                <a:spcPts val="0"/>
              </a:spcBef>
              <a:spcAft>
                <a:spcPts val="0"/>
              </a:spcAft>
              <a:buNone/>
            </a:pPr>
            <a:r>
              <a:t/>
            </a:r>
            <a:endParaRPr sz="1200">
              <a:solidFill>
                <a:srgbClr val="DEE2E6"/>
              </a:solidFill>
              <a:highlight>
                <a:srgbClr val="212529"/>
              </a:highlight>
              <a:latin typeface="Roboto"/>
              <a:ea typeface="Roboto"/>
              <a:cs typeface="Roboto"/>
              <a:sym typeface="Roboto"/>
            </a:endParaRPr>
          </a:p>
          <a:p>
            <a:pPr indent="-304800" lvl="0" marL="457200" rtl="0" algn="l">
              <a:spcBef>
                <a:spcPts val="0"/>
              </a:spcBef>
              <a:spcAft>
                <a:spcPts val="0"/>
              </a:spcAft>
              <a:buClr>
                <a:srgbClr val="DEE2E6"/>
              </a:buClr>
              <a:buSzPts val="1200"/>
              <a:buFont typeface="Roboto"/>
              <a:buChar char="●"/>
            </a:pPr>
            <a:r>
              <a:rPr lang="en-GB" sz="1200">
                <a:solidFill>
                  <a:srgbClr val="DEE2E6"/>
                </a:solidFill>
                <a:highlight>
                  <a:srgbClr val="212529"/>
                </a:highlight>
                <a:latin typeface="Roboto"/>
                <a:ea typeface="Roboto"/>
                <a:cs typeface="Roboto"/>
                <a:sym typeface="Roboto"/>
              </a:rPr>
              <a:t>ONE of our projects from the  3 Spheres convening is the Enabling Technology portal of which Knowledge Hub site is part of</a:t>
            </a:r>
            <a:endParaRPr sz="1200">
              <a:solidFill>
                <a:srgbClr val="DEE2E6"/>
              </a:solidFill>
              <a:highlight>
                <a:srgbClr val="212529"/>
              </a:highlight>
              <a:latin typeface="Roboto"/>
              <a:ea typeface="Roboto"/>
              <a:cs typeface="Roboto"/>
              <a:sym typeface="Roboto"/>
            </a:endParaRPr>
          </a:p>
          <a:p>
            <a:pPr indent="-304800" lvl="0" marL="457200" rtl="0" algn="l">
              <a:spcBef>
                <a:spcPts val="0"/>
              </a:spcBef>
              <a:spcAft>
                <a:spcPts val="0"/>
              </a:spcAft>
              <a:buClr>
                <a:srgbClr val="DEE2E6"/>
              </a:buClr>
              <a:buSzPts val="1200"/>
              <a:buFont typeface="Roboto"/>
              <a:buChar char="●"/>
            </a:pPr>
            <a:r>
              <a:rPr lang="en-GB" sz="1200">
                <a:solidFill>
                  <a:srgbClr val="DEE2E6"/>
                </a:solidFill>
                <a:highlight>
                  <a:srgbClr val="212529"/>
                </a:highlight>
                <a:latin typeface="Roboto"/>
                <a:ea typeface="Roboto"/>
                <a:cs typeface="Roboto"/>
                <a:sym typeface="Roboto"/>
              </a:rPr>
              <a:t>We aim to enable civil </a:t>
            </a:r>
            <a:r>
              <a:rPr lang="en-GB" sz="1200">
                <a:solidFill>
                  <a:srgbClr val="DEE2E6"/>
                </a:solidFill>
                <a:highlight>
                  <a:srgbClr val="212529"/>
                </a:highlight>
                <a:latin typeface="Roboto"/>
                <a:ea typeface="Roboto"/>
                <a:cs typeface="Roboto"/>
                <a:sym typeface="Roboto"/>
              </a:rPr>
              <a:t>society. researchers</a:t>
            </a:r>
            <a:r>
              <a:rPr lang="en-GB" sz="1200">
                <a:solidFill>
                  <a:srgbClr val="DEE2E6"/>
                </a:solidFill>
                <a:highlight>
                  <a:srgbClr val="212529"/>
                </a:highlight>
                <a:latin typeface="Roboto"/>
                <a:ea typeface="Roboto"/>
                <a:cs typeface="Roboto"/>
                <a:sym typeface="Roboto"/>
              </a:rPr>
              <a:t>  to better understand digital issues, by having this portal to share knowledge resources such as events in the space </a:t>
            </a:r>
            <a:br>
              <a:rPr lang="en-GB" sz="1200">
                <a:solidFill>
                  <a:srgbClr val="DEE2E6"/>
                </a:solidFill>
                <a:highlight>
                  <a:srgbClr val="212529"/>
                </a:highlight>
                <a:latin typeface="Roboto"/>
                <a:ea typeface="Roboto"/>
                <a:cs typeface="Roboto"/>
                <a:sym typeface="Roboto"/>
              </a:rPr>
            </a:br>
            <a:r>
              <a:rPr lang="en-GB" sz="1200">
                <a:solidFill>
                  <a:srgbClr val="DEE2E6"/>
                </a:solidFill>
                <a:highlight>
                  <a:srgbClr val="212529"/>
                </a:highlight>
                <a:latin typeface="Roboto"/>
                <a:ea typeface="Roboto"/>
                <a:cs typeface="Roboto"/>
                <a:sym typeface="Roboto"/>
              </a:rPr>
              <a:t>which includes </a:t>
            </a:r>
            <a:r>
              <a:rPr lang="en-GB" sz="1200">
                <a:solidFill>
                  <a:srgbClr val="DEE2E6"/>
                </a:solidFill>
                <a:highlight>
                  <a:srgbClr val="212529"/>
                </a:highlight>
                <a:latin typeface="Roboto"/>
                <a:ea typeface="Roboto"/>
                <a:cs typeface="Roboto"/>
                <a:sym typeface="Roboto"/>
              </a:rPr>
              <a:t>activities, events, collection of information (definitions)  and etc to bridge traditional organisations to the digital spaces. </a:t>
            </a:r>
            <a:endParaRPr sz="1200">
              <a:solidFill>
                <a:srgbClr val="DEE2E6"/>
              </a:solidFill>
              <a:highlight>
                <a:srgbClr val="212529"/>
              </a:highlight>
              <a:latin typeface="Roboto"/>
              <a:ea typeface="Roboto"/>
              <a:cs typeface="Roboto"/>
              <a:sym typeface="Roboto"/>
            </a:endParaRPr>
          </a:p>
          <a:p>
            <a:pPr indent="-304800" lvl="0" marL="457200" rtl="0" algn="l">
              <a:spcBef>
                <a:spcPts val="0"/>
              </a:spcBef>
              <a:spcAft>
                <a:spcPts val="0"/>
              </a:spcAft>
              <a:buClr>
                <a:srgbClr val="DEE2E6"/>
              </a:buClr>
              <a:buSzPts val="1200"/>
              <a:buFont typeface="Roboto"/>
              <a:buChar char="●"/>
            </a:pPr>
            <a:r>
              <a:rPr lang="en-GB" sz="1200">
                <a:solidFill>
                  <a:srgbClr val="DEE2E6"/>
                </a:solidFill>
                <a:highlight>
                  <a:srgbClr val="212529"/>
                </a:highlight>
                <a:latin typeface="Roboto"/>
                <a:ea typeface="Roboto"/>
                <a:cs typeface="Roboto"/>
                <a:sym typeface="Roboto"/>
              </a:rPr>
              <a:t>Initiate will help us with curation &amp; organising the content resources and We will also engage a designer soon to make it easier to navigate.  </a:t>
            </a:r>
            <a:endParaRPr sz="1200">
              <a:solidFill>
                <a:srgbClr val="DEE2E6"/>
              </a:solidFill>
              <a:highlight>
                <a:srgbClr val="212529"/>
              </a:highlight>
              <a:latin typeface="Roboto"/>
              <a:ea typeface="Roboto"/>
              <a:cs typeface="Roboto"/>
              <a:sym typeface="Roboto"/>
            </a:endParaRPr>
          </a:p>
          <a:p>
            <a:pPr indent="-304800" lvl="0" marL="457200" rtl="0" algn="l">
              <a:spcBef>
                <a:spcPts val="0"/>
              </a:spcBef>
              <a:spcAft>
                <a:spcPts val="0"/>
              </a:spcAft>
              <a:buClr>
                <a:srgbClr val="DEE2E6"/>
              </a:buClr>
              <a:buSzPts val="1200"/>
              <a:buFont typeface="Roboto"/>
              <a:buChar char="●"/>
            </a:pPr>
            <a:r>
              <a:rPr lang="en-GB" sz="1200">
                <a:solidFill>
                  <a:srgbClr val="DEE2E6"/>
                </a:solidFill>
                <a:highlight>
                  <a:srgbClr val="212529"/>
                </a:highlight>
                <a:latin typeface="Roboto"/>
                <a:ea typeface="Roboto"/>
                <a:cs typeface="Roboto"/>
                <a:sym typeface="Roboto"/>
              </a:rPr>
              <a:t>As part of the Spheres convening, Sinar  also has  a  Fellowship program as part of capacity building for legal-tech &amp; tech fellow to get ito civil society/ngo.</a:t>
            </a:r>
            <a:endParaRPr sz="1200">
              <a:solidFill>
                <a:srgbClr val="DEE2E6"/>
              </a:solidFill>
              <a:highlight>
                <a:srgbClr val="212529"/>
              </a:highlight>
              <a:latin typeface="Roboto"/>
              <a:ea typeface="Roboto"/>
              <a:cs typeface="Roboto"/>
              <a:sym typeface="Roboto"/>
            </a:endParaRPr>
          </a:p>
          <a:p>
            <a:pPr indent="0" lvl="0" marL="0" rtl="0" algn="l">
              <a:spcBef>
                <a:spcPts val="0"/>
              </a:spcBef>
              <a:spcAft>
                <a:spcPts val="0"/>
              </a:spcAft>
              <a:buNone/>
            </a:pPr>
            <a:r>
              <a:t/>
            </a:r>
            <a:endParaRPr sz="1200">
              <a:solidFill>
                <a:srgbClr val="DEE2E6"/>
              </a:solidFill>
              <a:highlight>
                <a:srgbClr val="212529"/>
              </a:highlight>
              <a:latin typeface="Roboto"/>
              <a:ea typeface="Roboto"/>
              <a:cs typeface="Roboto"/>
              <a:sym typeface="Roboto"/>
            </a:endParaRPr>
          </a:p>
          <a:p>
            <a:pPr indent="0" lvl="0" marL="0" rtl="0" algn="l">
              <a:spcBef>
                <a:spcPts val="0"/>
              </a:spcBef>
              <a:spcAft>
                <a:spcPts val="0"/>
              </a:spcAft>
              <a:buNone/>
            </a:pPr>
            <a:r>
              <a:t/>
            </a:r>
            <a:endParaRPr sz="1200">
              <a:solidFill>
                <a:srgbClr val="DEE2E6"/>
              </a:solidFill>
              <a:highlight>
                <a:srgbClr val="212529"/>
              </a:highlight>
              <a:latin typeface="Roboto"/>
              <a:ea typeface="Roboto"/>
              <a:cs typeface="Roboto"/>
              <a:sym typeface="Roboto"/>
            </a:endParaRPr>
          </a:p>
          <a:p>
            <a:pPr indent="0" lvl="0" marL="0" rtl="0" algn="l">
              <a:spcBef>
                <a:spcPts val="0"/>
              </a:spcBef>
              <a:spcAft>
                <a:spcPts val="0"/>
              </a:spcAft>
              <a:buNone/>
            </a:pPr>
            <a:r>
              <a:t/>
            </a:r>
            <a:endParaRPr sz="1200">
              <a:solidFill>
                <a:srgbClr val="DEE2E6"/>
              </a:solidFill>
              <a:highlight>
                <a:srgbClr val="212529"/>
              </a:highlight>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65ea09c2c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65ea09c2c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3c2c80bde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3c2c80bde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732f59f2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6732f59f2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65ea09c2ca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65ea09c2c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3c2c80bde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3c2c80bd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3a0b1ab42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3a0b1ab42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In the effort to not make it too dry &amp; technical - let me tell a story about 3 organisatoin in the CSO/NGO space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A few </a:t>
            </a:r>
            <a:r>
              <a:rPr b="1" lang="en-GB">
                <a:solidFill>
                  <a:schemeClr val="dk1"/>
                </a:solidFill>
              </a:rPr>
              <a:t>organisations</a:t>
            </a:r>
            <a:r>
              <a:rPr b="1" lang="en-GB">
                <a:solidFill>
                  <a:schemeClr val="dk1"/>
                </a:solidFill>
              </a:rPr>
              <a:t> got together last September to discuss joint monitoring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a:solidFill>
                  <a:schemeClr val="dk1"/>
                </a:solidFill>
              </a:rPr>
              <a:t>ORG1 &amp; ORG2 - death penalty, arresets, censorship, cma, etc</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b="1" lang="en-GB">
                <a:solidFill>
                  <a:schemeClr val="dk1"/>
                </a:solidFill>
              </a:rPr>
              <a:t>Sinar - censorship reports online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Overwhelming amount of incidents and issues to track around human rights and freedom of association and expression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Some overlaps in collection of data for tracking and reporting.</a:t>
            </a:r>
            <a:r>
              <a:rPr lang="en-GB">
                <a:solidFill>
                  <a:schemeClr val="dk1"/>
                </a:solidFill>
              </a:rPr>
              <a:t> Reports to be written by members often cover multiple sources of data such as investigations and arrests, online censorship incidents such as blocking, takedown requests, media freedoms and policy positions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Example for a specific issue around “Royalty meeting for online gambling”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Police investigations and charges on journalists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Take down notices on social media</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Possibly related blocking of websites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Statements by politicians, royalty and enforcement officials to not comment</a:t>
            </a:r>
            <a:br>
              <a:rPr lang="en-GB">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Each sources of data can be quite detailed, to also generate specific statistics for analysis eg. for arrests and investigations, would include status (investigated, remanded, charged), laws used, and type persons arrested (journalists, politicians, members of public, human rights activists and so 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Initial scope is to trial one or two online sheets for tracking; i) arrests/investigations and ii) censorship events) and an issue/topic spreadsheet with sample automatically generated reports.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Each data sheet would have an owner who is monitoring and maintaining that sheet, while others can contribute.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If initial trial works, then additional data sheets for collaborative tracking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Good documentation for columns, labels also was highlighted if this goes ahead to make it easy for onboarding new collaborators on data entry and maintenance</a:t>
            </a:r>
            <a:br>
              <a:rPr lang="en-GB">
                <a:solidFill>
                  <a:schemeClr val="dk1"/>
                </a:solidFill>
              </a:rPr>
            </a:b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Google Sheets - Feels abit hard to manage but is common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5ea09c2c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5ea09c2c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Booth by Huridocs</a:t>
            </a:r>
            <a:r>
              <a:rPr lang="en-GB"/>
              <a:t> -resource for monitoring human rights </a:t>
            </a:r>
            <a:r>
              <a:rPr lang="en-GB">
                <a:solidFill>
                  <a:schemeClr val="dk1"/>
                </a:solidFill>
              </a:rPr>
              <a:t>documentation</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Lightning talk on Bayanat </a:t>
            </a:r>
            <a:r>
              <a:rPr lang="en-GB">
                <a:solidFill>
                  <a:schemeClr val="dk1"/>
                </a:solidFill>
              </a:rPr>
              <a:t>- Open Source Human Rights (documentation) Data Management platform</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5ea09c2c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5ea09c2c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Came back from RightsCon, Khairil shared about “GDELT” -a Google Jigsaw project to consider &amp; </a:t>
            </a:r>
            <a:r>
              <a:rPr b="1" lang="en-GB"/>
              <a:t>GDELT CAMEO wrt Category StandardsT</a:t>
            </a:r>
            <a:endParaRPr b="1"/>
          </a:p>
          <a:p>
            <a:pPr indent="-298450" lvl="0" marL="457200" rtl="0" algn="l">
              <a:spcBef>
                <a:spcPts val="0"/>
              </a:spcBef>
              <a:spcAft>
                <a:spcPts val="0"/>
              </a:spcAft>
              <a:buSzPts val="1100"/>
              <a:buChar char="-"/>
            </a:pPr>
            <a:r>
              <a:rPr b="1" lang="en-GB"/>
              <a:t>DATA STANDARDS allow different organisations to collaborate together by having a shared language</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c2c80bde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c2c80bde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huridocs booth was more for their software tool, but I did go through their </a:t>
            </a:r>
            <a:r>
              <a:rPr b="1" lang="en-GB"/>
              <a:t>resource page and found this interesting and relevant.</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5ea09c2c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65ea09c2c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dk1"/>
              </a:buClr>
              <a:buSzPts val="1900"/>
              <a:buFont typeface="Lato"/>
              <a:buChar char="●"/>
            </a:pPr>
            <a:r>
              <a:rPr lang="en-GB" sz="1900">
                <a:solidFill>
                  <a:schemeClr val="dk1"/>
                </a:solidFill>
                <a:latin typeface="Lato"/>
                <a:ea typeface="Lato"/>
                <a:cs typeface="Lato"/>
                <a:sym typeface="Lato"/>
              </a:rPr>
              <a:t>HURIDOCS (Human Rights Information and Documentation Systems) </a:t>
            </a:r>
            <a:r>
              <a:rPr b="1" lang="en-GB" sz="1900">
                <a:solidFill>
                  <a:schemeClr val="dk1"/>
                </a:solidFill>
                <a:latin typeface="Lato"/>
                <a:ea typeface="Lato"/>
                <a:cs typeface="Lato"/>
                <a:sym typeface="Lato"/>
              </a:rPr>
              <a:t>launched at a time when computers weren’t widespread and human rights defenders struggled to efficiently and effectively organise their information.</a:t>
            </a:r>
            <a:endParaRPr b="1" sz="1900">
              <a:solidFill>
                <a:schemeClr val="dk1"/>
              </a:solidFill>
              <a:latin typeface="Lato"/>
              <a:ea typeface="Lato"/>
              <a:cs typeface="Lato"/>
              <a:sym typeface="Lato"/>
            </a:endParaRPr>
          </a:p>
          <a:p>
            <a:pPr indent="-349250" lvl="0" marL="457200" rtl="0" algn="l">
              <a:lnSpc>
                <a:spcPct val="105000"/>
              </a:lnSpc>
              <a:spcBef>
                <a:spcPts val="0"/>
              </a:spcBef>
              <a:spcAft>
                <a:spcPts val="0"/>
              </a:spcAft>
              <a:buClr>
                <a:schemeClr val="dk1"/>
              </a:buClr>
              <a:buSzPts val="1900"/>
              <a:buFont typeface="Lato"/>
              <a:buChar char="●"/>
            </a:pPr>
            <a:r>
              <a:rPr lang="en-GB" sz="1900">
                <a:solidFill>
                  <a:schemeClr val="dk1"/>
                </a:solidFill>
                <a:latin typeface="Lato"/>
                <a:ea typeface="Lato"/>
                <a:cs typeface="Lato"/>
                <a:sym typeface="Lato"/>
              </a:rPr>
              <a:t>Framework for Documenting Human Rights</a:t>
            </a:r>
            <a:endParaRPr sz="19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Specifically tailored to the nuances of human rights violations, including the legal frameworks</a:t>
            </a:r>
            <a:endParaRPr sz="15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Can be adapted for tech abuse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875ca57a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875ca57a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dk1"/>
              </a:buClr>
              <a:buSzPts val="1900"/>
              <a:buFont typeface="Lato"/>
              <a:buChar char="●"/>
            </a:pPr>
            <a:r>
              <a:rPr lang="en-GB" sz="1900">
                <a:solidFill>
                  <a:schemeClr val="dk1"/>
                </a:solidFill>
                <a:latin typeface="Lato"/>
                <a:ea typeface="Lato"/>
                <a:cs typeface="Lato"/>
                <a:sym typeface="Lato"/>
              </a:rPr>
              <a:t>Framework for Documenting Human Rights</a:t>
            </a:r>
            <a:endParaRPr sz="19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Specifically tailored to the nuances of human rights violations, including the legal frameworks</a:t>
            </a:r>
            <a:endParaRPr sz="1500">
              <a:solidFill>
                <a:schemeClr val="dk1"/>
              </a:solidFill>
              <a:latin typeface="Lato"/>
              <a:ea typeface="Lato"/>
              <a:cs typeface="Lato"/>
              <a:sym typeface="Lato"/>
            </a:endParaRPr>
          </a:p>
          <a:p>
            <a:pPr indent="-323850" lvl="1" marL="914400" rtl="0" algn="l">
              <a:lnSpc>
                <a:spcPct val="105000"/>
              </a:lnSpc>
              <a:spcBef>
                <a:spcPts val="0"/>
              </a:spcBef>
              <a:spcAft>
                <a:spcPts val="0"/>
              </a:spcAft>
              <a:buClr>
                <a:schemeClr val="dk1"/>
              </a:buClr>
              <a:buSzPts val="1500"/>
              <a:buFont typeface="Lato"/>
              <a:buChar char="○"/>
            </a:pPr>
            <a:r>
              <a:rPr lang="en-GB" sz="1500">
                <a:solidFill>
                  <a:schemeClr val="dk1"/>
                </a:solidFill>
                <a:latin typeface="Lato"/>
                <a:ea typeface="Lato"/>
                <a:cs typeface="Lato"/>
                <a:sym typeface="Lato"/>
              </a:rPr>
              <a:t>Can be adapted for tech abuse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5ea09c2c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65ea09c2c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nalysis.gdeltproject.org/" TargetMode="External"/><Relationship Id="rId4" Type="http://schemas.openxmlformats.org/officeDocument/2006/relationships/hyperlink" Target="https://summary.gdeltproject.org/" TargetMode="External"/><Relationship Id="rId5" Type="http://schemas.openxmlformats.org/officeDocument/2006/relationships/image" Target="../media/image2.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18.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hyperlink" Target="https://www.gdeltproject.org/data.html#documentation" TargetMode="External"/><Relationship Id="rId6" Type="http://schemas.openxmlformats.org/officeDocument/2006/relationships/image" Target="../media/image28.png"/><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eb.archive.org/web/20250000000000*/http://data.gdeltproject.org/documentation/CAMEO.Manual.1.1b3.pdf" TargetMode="External"/><Relationship Id="rId4" Type="http://schemas.openxmlformats.org/officeDocument/2006/relationships/image" Target="../media/image18.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hyperlink" Target="http://drive.google.com/file/d/19sqn84BRfjGQ6M_goBDhr1V3IZJRBn8r/view" TargetMode="External"/><Relationship Id="rId6"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s://bayanat.org/" TargetMode="External"/><Relationship Id="rId5" Type="http://schemas.openxmlformats.org/officeDocument/2006/relationships/hyperlink" Target="https://bayanat.sinarproject.org/" TargetMode="External"/><Relationship Id="rId6"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hyperlink" Target="https://forms.gle/WdbzkzxLrGYfDkwD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airisk.mit.edu/" TargetMode="External"/><Relationship Id="rId4" Type="http://schemas.openxmlformats.org/officeDocument/2006/relationships/image" Target="../media/image7.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13.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hyperlink" Target="https://huridocs.org/resource-library/monitoring-and-documenting-human-rights-violations/"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s://huridocs.org/resource-library/monitoring-and-documenting-human-rights-violations/microthesauri/" TargetMode="External"/><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1" name="Shape 71"/>
        <p:cNvGrpSpPr/>
        <p:nvPr/>
      </p:nvGrpSpPr>
      <p:grpSpPr>
        <a:xfrm>
          <a:off x="0" y="0"/>
          <a:ext cx="0" cy="0"/>
          <a:chOff x="0" y="0"/>
          <a:chExt cx="0" cy="0"/>
        </a:xfrm>
      </p:grpSpPr>
      <p:pic>
        <p:nvPicPr>
          <p:cNvPr descr="create a symbol for &quot;knowledge hub&quot; without words" id="72" name="Google Shape;72;p13"/>
          <p:cNvPicPr preferRelativeResize="0"/>
          <p:nvPr/>
        </p:nvPicPr>
        <p:blipFill>
          <a:blip r:embed="rId3">
            <a:alphaModFix/>
          </a:blip>
          <a:stretch>
            <a:fillRect/>
          </a:stretch>
        </p:blipFill>
        <p:spPr>
          <a:xfrm>
            <a:off x="4457775" y="252525"/>
            <a:ext cx="5097825" cy="5097825"/>
          </a:xfrm>
          <a:prstGeom prst="rect">
            <a:avLst/>
          </a:prstGeom>
          <a:noFill/>
          <a:ln>
            <a:noFill/>
          </a:ln>
        </p:spPr>
      </p:pic>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18 June 2025</a:t>
            </a:r>
            <a:endParaRPr/>
          </a:p>
        </p:txBody>
      </p:sp>
      <p:sp>
        <p:nvSpPr>
          <p:cNvPr id="74" name="Google Shape;74;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Knowledge Hub</a:t>
            </a:r>
            <a:endParaRPr/>
          </a:p>
          <a:p>
            <a:pPr indent="0" lvl="0" marL="0" rtl="0" algn="l">
              <a:spcBef>
                <a:spcPts val="0"/>
              </a:spcBef>
              <a:spcAft>
                <a:spcPts val="0"/>
              </a:spcAft>
              <a:buNone/>
            </a:pPr>
            <a:r>
              <a:rPr lang="en-GB"/>
              <a:t>Session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 </a:t>
            </a:r>
            <a:endParaRPr/>
          </a:p>
        </p:txBody>
      </p:sp>
      <p:sp>
        <p:nvSpPr>
          <p:cNvPr id="165" name="Google Shape;165;p22"/>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Example: Online Harrassment </a:t>
            </a:r>
            <a:r>
              <a:rPr b="1" lang="en-GB"/>
              <a:t>cases</a:t>
            </a:r>
            <a:r>
              <a:rPr b="1" lang="en-GB"/>
              <a:t> </a:t>
            </a:r>
            <a:endParaRPr b="1"/>
          </a:p>
          <a:p>
            <a:pPr indent="-342900" lvl="0" marL="457200" rtl="0" algn="l">
              <a:spcBef>
                <a:spcPts val="0"/>
              </a:spcBef>
              <a:spcAft>
                <a:spcPts val="0"/>
              </a:spcAft>
              <a:buSzPts val="1800"/>
              <a:buChar char="●"/>
            </a:pPr>
            <a:r>
              <a:rPr lang="en-GB"/>
              <a:t>Microthesauri (vocabulary)</a:t>
            </a:r>
            <a:endParaRPr/>
          </a:p>
          <a:p>
            <a:pPr indent="-317500" lvl="1" marL="914400" rtl="0" algn="l">
              <a:spcBef>
                <a:spcPts val="0"/>
              </a:spcBef>
              <a:spcAft>
                <a:spcPts val="0"/>
              </a:spcAft>
              <a:buSzPts val="1400"/>
              <a:buChar char="○"/>
            </a:pPr>
            <a:r>
              <a:rPr b="1" lang="en-GB"/>
              <a:t>4 - Types of Acts</a:t>
            </a:r>
            <a:endParaRPr b="1"/>
          </a:p>
          <a:p>
            <a:pPr indent="-317500" lvl="1" marL="914400" rtl="0" algn="l">
              <a:spcBef>
                <a:spcPts val="0"/>
              </a:spcBef>
              <a:spcAft>
                <a:spcPts val="0"/>
              </a:spcAft>
              <a:buSzPts val="1400"/>
              <a:buChar char="○"/>
            </a:pPr>
            <a:r>
              <a:rPr lang="en-GB"/>
              <a:t>5 - Methods of Violence</a:t>
            </a:r>
            <a:endParaRPr/>
          </a:p>
        </p:txBody>
      </p:sp>
      <p:pic>
        <p:nvPicPr>
          <p:cNvPr id="166" name="Google Shape;166;p22"/>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67" name="Google Shape;167;p22"/>
          <p:cNvPicPr preferRelativeResize="0"/>
          <p:nvPr/>
        </p:nvPicPr>
        <p:blipFill>
          <a:blip r:embed="rId4">
            <a:alphaModFix amt="58999"/>
          </a:blip>
          <a:stretch>
            <a:fillRect/>
          </a:stretch>
        </p:blipFill>
        <p:spPr>
          <a:xfrm>
            <a:off x="334887" y="2192225"/>
            <a:ext cx="1202001" cy="1202001"/>
          </a:xfrm>
          <a:prstGeom prst="rect">
            <a:avLst/>
          </a:prstGeom>
          <a:noFill/>
          <a:ln>
            <a:noFill/>
          </a:ln>
        </p:spPr>
      </p:pic>
      <p:pic>
        <p:nvPicPr>
          <p:cNvPr id="168" name="Google Shape;168;p22"/>
          <p:cNvPicPr preferRelativeResize="0"/>
          <p:nvPr/>
        </p:nvPicPr>
        <p:blipFill>
          <a:blip r:embed="rId5">
            <a:alphaModFix amt="40000"/>
          </a:blip>
          <a:stretch>
            <a:fillRect/>
          </a:stretch>
        </p:blipFill>
        <p:spPr>
          <a:xfrm>
            <a:off x="404500" y="3635050"/>
            <a:ext cx="1136858" cy="1079575"/>
          </a:xfrm>
          <a:prstGeom prst="rect">
            <a:avLst/>
          </a:prstGeom>
          <a:noFill/>
          <a:ln>
            <a:noFill/>
          </a:ln>
        </p:spPr>
      </p:pic>
      <p:pic>
        <p:nvPicPr>
          <p:cNvPr id="169" name="Google Shape;169;p22"/>
          <p:cNvPicPr preferRelativeResize="0"/>
          <p:nvPr/>
        </p:nvPicPr>
        <p:blipFill rotWithShape="1">
          <a:blip r:embed="rId6">
            <a:alphaModFix/>
          </a:blip>
          <a:srcRect b="6673" l="0" r="-2870" t="510"/>
          <a:stretch/>
        </p:blipFill>
        <p:spPr>
          <a:xfrm>
            <a:off x="6827325" y="764850"/>
            <a:ext cx="1773825" cy="3713525"/>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 </a:t>
            </a:r>
            <a:endParaRPr/>
          </a:p>
        </p:txBody>
      </p:sp>
      <p:sp>
        <p:nvSpPr>
          <p:cNvPr id="175" name="Google Shape;175;p23"/>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Example: Online Harrassment cases</a:t>
            </a:r>
            <a:endParaRPr b="1"/>
          </a:p>
          <a:p>
            <a:pPr indent="-342900" lvl="0" marL="457200" rtl="0" algn="l">
              <a:spcBef>
                <a:spcPts val="0"/>
              </a:spcBef>
              <a:spcAft>
                <a:spcPts val="0"/>
              </a:spcAft>
              <a:buSzPts val="1800"/>
              <a:buChar char="●"/>
            </a:pPr>
            <a:r>
              <a:rPr lang="en-GB"/>
              <a:t>Microthesauri (vocabulary)</a:t>
            </a:r>
            <a:endParaRPr/>
          </a:p>
          <a:p>
            <a:pPr indent="-317500" lvl="1" marL="914400" rtl="0" algn="l">
              <a:spcBef>
                <a:spcPts val="0"/>
              </a:spcBef>
              <a:spcAft>
                <a:spcPts val="0"/>
              </a:spcAft>
              <a:buSzPts val="1400"/>
              <a:buChar char="○"/>
            </a:pPr>
            <a:r>
              <a:rPr lang="en-GB"/>
              <a:t>4 - Types of Acts</a:t>
            </a:r>
            <a:endParaRPr/>
          </a:p>
          <a:p>
            <a:pPr indent="-317500" lvl="1" marL="914400" rtl="0" algn="l">
              <a:spcBef>
                <a:spcPts val="0"/>
              </a:spcBef>
              <a:spcAft>
                <a:spcPts val="0"/>
              </a:spcAft>
              <a:buSzPts val="1400"/>
              <a:buChar char="○"/>
            </a:pPr>
            <a:r>
              <a:rPr b="1" lang="en-GB"/>
              <a:t>5 - Methods of Violence</a:t>
            </a:r>
            <a:endParaRPr b="1"/>
          </a:p>
        </p:txBody>
      </p:sp>
      <p:pic>
        <p:nvPicPr>
          <p:cNvPr id="176" name="Google Shape;176;p23"/>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77" name="Google Shape;177;p23"/>
          <p:cNvPicPr preferRelativeResize="0"/>
          <p:nvPr/>
        </p:nvPicPr>
        <p:blipFill>
          <a:blip r:embed="rId4">
            <a:alphaModFix amt="58999"/>
          </a:blip>
          <a:stretch>
            <a:fillRect/>
          </a:stretch>
        </p:blipFill>
        <p:spPr>
          <a:xfrm>
            <a:off x="334887" y="2192225"/>
            <a:ext cx="1202001" cy="1202001"/>
          </a:xfrm>
          <a:prstGeom prst="rect">
            <a:avLst/>
          </a:prstGeom>
          <a:noFill/>
          <a:ln>
            <a:noFill/>
          </a:ln>
        </p:spPr>
      </p:pic>
      <p:pic>
        <p:nvPicPr>
          <p:cNvPr id="178" name="Google Shape;178;p23"/>
          <p:cNvPicPr preferRelativeResize="0"/>
          <p:nvPr/>
        </p:nvPicPr>
        <p:blipFill>
          <a:blip r:embed="rId5">
            <a:alphaModFix amt="40000"/>
          </a:blip>
          <a:stretch>
            <a:fillRect/>
          </a:stretch>
        </p:blipFill>
        <p:spPr>
          <a:xfrm>
            <a:off x="404500" y="3635050"/>
            <a:ext cx="1136858" cy="1079575"/>
          </a:xfrm>
          <a:prstGeom prst="rect">
            <a:avLst/>
          </a:prstGeom>
          <a:noFill/>
          <a:ln>
            <a:noFill/>
          </a:ln>
        </p:spPr>
      </p:pic>
      <p:pic>
        <p:nvPicPr>
          <p:cNvPr id="179" name="Google Shape;179;p23"/>
          <p:cNvPicPr preferRelativeResize="0"/>
          <p:nvPr/>
        </p:nvPicPr>
        <p:blipFill>
          <a:blip r:embed="rId6">
            <a:alphaModFix/>
          </a:blip>
          <a:stretch>
            <a:fillRect/>
          </a:stretch>
        </p:blipFill>
        <p:spPr>
          <a:xfrm>
            <a:off x="6618675" y="962525"/>
            <a:ext cx="2103175" cy="3445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 </a:t>
            </a:r>
            <a:endParaRPr/>
          </a:p>
        </p:txBody>
      </p:sp>
      <p:sp>
        <p:nvSpPr>
          <p:cNvPr id="185" name="Google Shape;185;p2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Example: Online Harrassment case</a:t>
            </a:r>
            <a:endParaRPr b="1"/>
          </a:p>
          <a:p>
            <a:pPr indent="-342900" lvl="0" marL="457200" rtl="0" algn="l">
              <a:spcBef>
                <a:spcPts val="0"/>
              </a:spcBef>
              <a:spcAft>
                <a:spcPts val="0"/>
              </a:spcAft>
              <a:buSzPts val="1800"/>
              <a:buChar char="●"/>
            </a:pPr>
            <a:r>
              <a:rPr lang="en-GB"/>
              <a:t>Microthesauri (vocabulary)</a:t>
            </a:r>
            <a:endParaRPr/>
          </a:p>
          <a:p>
            <a:pPr indent="-317500" lvl="1" marL="914400" rtl="0" algn="l">
              <a:spcBef>
                <a:spcPts val="0"/>
              </a:spcBef>
              <a:spcAft>
                <a:spcPts val="0"/>
              </a:spcAft>
              <a:buSzPts val="1400"/>
              <a:buChar char="○"/>
            </a:pPr>
            <a:r>
              <a:rPr lang="en-GB"/>
              <a:t>24-Types of Perpetrators</a:t>
            </a:r>
            <a:endParaRPr/>
          </a:p>
        </p:txBody>
      </p:sp>
      <p:pic>
        <p:nvPicPr>
          <p:cNvPr id="186" name="Google Shape;186;p24"/>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87" name="Google Shape;187;p24"/>
          <p:cNvPicPr preferRelativeResize="0"/>
          <p:nvPr/>
        </p:nvPicPr>
        <p:blipFill>
          <a:blip r:embed="rId4">
            <a:alphaModFix amt="58999"/>
          </a:blip>
          <a:stretch>
            <a:fillRect/>
          </a:stretch>
        </p:blipFill>
        <p:spPr>
          <a:xfrm>
            <a:off x="334887" y="2192225"/>
            <a:ext cx="1202001" cy="1202001"/>
          </a:xfrm>
          <a:prstGeom prst="rect">
            <a:avLst/>
          </a:prstGeom>
          <a:noFill/>
          <a:ln>
            <a:noFill/>
          </a:ln>
        </p:spPr>
      </p:pic>
      <p:pic>
        <p:nvPicPr>
          <p:cNvPr id="188" name="Google Shape;188;p24"/>
          <p:cNvPicPr preferRelativeResize="0"/>
          <p:nvPr/>
        </p:nvPicPr>
        <p:blipFill>
          <a:blip r:embed="rId5">
            <a:alphaModFix amt="40000"/>
          </a:blip>
          <a:stretch>
            <a:fillRect/>
          </a:stretch>
        </p:blipFill>
        <p:spPr>
          <a:xfrm>
            <a:off x="404500" y="3635050"/>
            <a:ext cx="1136858" cy="1079575"/>
          </a:xfrm>
          <a:prstGeom prst="rect">
            <a:avLst/>
          </a:prstGeom>
          <a:noFill/>
          <a:ln>
            <a:noFill/>
          </a:ln>
        </p:spPr>
      </p:pic>
      <p:pic>
        <p:nvPicPr>
          <p:cNvPr id="189" name="Google Shape;189;p24"/>
          <p:cNvPicPr preferRelativeResize="0"/>
          <p:nvPr/>
        </p:nvPicPr>
        <p:blipFill>
          <a:blip r:embed="rId6">
            <a:alphaModFix/>
          </a:blip>
          <a:stretch>
            <a:fillRect/>
          </a:stretch>
        </p:blipFill>
        <p:spPr>
          <a:xfrm>
            <a:off x="6588226" y="1353673"/>
            <a:ext cx="2133625" cy="3316802"/>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 for researchers/analysts</a:t>
            </a:r>
            <a:endParaRPr/>
          </a:p>
        </p:txBody>
      </p:sp>
      <p:sp>
        <p:nvSpPr>
          <p:cNvPr id="195" name="Google Shape;195;p2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SzPts val="1900"/>
              <a:buChar char="●"/>
            </a:pPr>
            <a:r>
              <a:rPr b="1" lang="en-GB" sz="1900"/>
              <a:t>Microthesauri</a:t>
            </a:r>
            <a:r>
              <a:rPr lang="en-GB" sz="1900"/>
              <a:t> (vocabulary)</a:t>
            </a:r>
            <a:endParaRPr sz="1900"/>
          </a:p>
          <a:p>
            <a:pPr indent="-349250" lvl="1" marL="914400" rtl="0" algn="l">
              <a:lnSpc>
                <a:spcPct val="105000"/>
              </a:lnSpc>
              <a:spcBef>
                <a:spcPts val="0"/>
              </a:spcBef>
              <a:spcAft>
                <a:spcPts val="0"/>
              </a:spcAft>
              <a:buSzPts val="1900"/>
              <a:buChar char="○"/>
            </a:pPr>
            <a:r>
              <a:rPr lang="en-GB" sz="1900"/>
              <a:t>Standardisation for Data Quality and Comparability</a:t>
            </a:r>
            <a:endParaRPr sz="1900"/>
          </a:p>
          <a:p>
            <a:pPr indent="-349250" lvl="1" marL="914400" rtl="0" algn="l">
              <a:lnSpc>
                <a:spcPct val="105000"/>
              </a:lnSpc>
              <a:spcBef>
                <a:spcPts val="0"/>
              </a:spcBef>
              <a:spcAft>
                <a:spcPts val="0"/>
              </a:spcAft>
              <a:buSzPts val="1900"/>
              <a:buChar char="○"/>
            </a:pPr>
            <a:r>
              <a:rPr lang="en-GB" sz="1900"/>
              <a:t>Enables Robust Analysis and Reproducibility</a:t>
            </a:r>
            <a:endParaRPr sz="1900"/>
          </a:p>
          <a:p>
            <a:pPr indent="-349250" lvl="1" marL="914400" rtl="0" algn="l">
              <a:lnSpc>
                <a:spcPct val="105000"/>
              </a:lnSpc>
              <a:spcBef>
                <a:spcPts val="0"/>
              </a:spcBef>
              <a:spcAft>
                <a:spcPts val="0"/>
              </a:spcAft>
              <a:buSzPts val="1900"/>
              <a:buChar char="○"/>
            </a:pPr>
            <a:r>
              <a:rPr lang="en-GB" sz="1900"/>
              <a:t>Mapping Complex Realities to Structured Data</a:t>
            </a:r>
            <a:endParaRPr sz="1900"/>
          </a:p>
          <a:p>
            <a:pPr indent="0" lvl="0" marL="914400" rtl="0" algn="l">
              <a:lnSpc>
                <a:spcPct val="105000"/>
              </a:lnSpc>
              <a:spcBef>
                <a:spcPts val="1200"/>
              </a:spcBef>
              <a:spcAft>
                <a:spcPts val="1200"/>
              </a:spcAft>
              <a:buNone/>
            </a:pPr>
            <a:r>
              <a:t/>
            </a:r>
            <a:endParaRPr sz="1900"/>
          </a:p>
        </p:txBody>
      </p:sp>
      <p:pic>
        <p:nvPicPr>
          <p:cNvPr id="196" name="Google Shape;196;p25"/>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97" name="Google Shape;197;p25"/>
          <p:cNvPicPr preferRelativeResize="0"/>
          <p:nvPr/>
        </p:nvPicPr>
        <p:blipFill>
          <a:blip r:embed="rId4">
            <a:alphaModFix amt="58999"/>
          </a:blip>
          <a:stretch>
            <a:fillRect/>
          </a:stretch>
        </p:blipFill>
        <p:spPr>
          <a:xfrm>
            <a:off x="334887" y="2192225"/>
            <a:ext cx="1202001" cy="1202001"/>
          </a:xfrm>
          <a:prstGeom prst="rect">
            <a:avLst/>
          </a:prstGeom>
          <a:noFill/>
          <a:ln>
            <a:noFill/>
          </a:ln>
        </p:spPr>
      </p:pic>
      <p:pic>
        <p:nvPicPr>
          <p:cNvPr id="198" name="Google Shape;198;p25"/>
          <p:cNvPicPr preferRelativeResize="0"/>
          <p:nvPr/>
        </p:nvPicPr>
        <p:blipFill>
          <a:blip r:embed="rId5">
            <a:alphaModFix amt="50000"/>
          </a:blip>
          <a:stretch>
            <a:fillRect/>
          </a:stretch>
        </p:blipFill>
        <p:spPr>
          <a:xfrm>
            <a:off x="404500" y="3635050"/>
            <a:ext cx="1136858" cy="107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What is GDELT?</a:t>
            </a:r>
            <a:endParaRPr/>
          </a:p>
        </p:txBody>
      </p:sp>
      <p:sp>
        <p:nvSpPr>
          <p:cNvPr id="204" name="Google Shape;204;p2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What it is: A Massive, Open-Source, Real-Time </a:t>
            </a:r>
            <a:r>
              <a:rPr b="1" lang="en-GB"/>
              <a:t>Global</a:t>
            </a:r>
            <a:r>
              <a:rPr lang="en-GB"/>
              <a:t> </a:t>
            </a:r>
            <a:r>
              <a:rPr b="1" lang="en-GB" u="sng"/>
              <a:t>Event Database</a:t>
            </a:r>
            <a:endParaRPr b="1" u="sng"/>
          </a:p>
          <a:p>
            <a:pPr indent="-342900" lvl="1" marL="914400" rtl="0" algn="l">
              <a:spcBef>
                <a:spcPts val="0"/>
              </a:spcBef>
              <a:spcAft>
                <a:spcPts val="0"/>
              </a:spcAft>
              <a:buSzPts val="1800"/>
              <a:buChar char="○"/>
            </a:pPr>
            <a:r>
              <a:rPr lang="en-GB" sz="1800"/>
              <a:t>Supported by </a:t>
            </a:r>
            <a:r>
              <a:rPr i="1" lang="en-GB" sz="1800"/>
              <a:t>Google Jigsaw</a:t>
            </a:r>
            <a:endParaRPr b="1" u="sng"/>
          </a:p>
          <a:p>
            <a:pPr indent="-342900" lvl="0" marL="457200" rtl="0" algn="l">
              <a:spcBef>
                <a:spcPts val="0"/>
              </a:spcBef>
              <a:spcAft>
                <a:spcPts val="0"/>
              </a:spcAft>
              <a:buSzPts val="1800"/>
              <a:buChar char="●"/>
            </a:pPr>
            <a:r>
              <a:rPr lang="en-GB"/>
              <a:t>(News, News reports) </a:t>
            </a:r>
            <a:r>
              <a:rPr lang="en-GB"/>
              <a:t>Events that already happened</a:t>
            </a:r>
            <a:br>
              <a:rPr lang="en-GB"/>
            </a:br>
            <a:r>
              <a:rPr lang="en-GB"/>
              <a:t>(1979-now)</a:t>
            </a:r>
            <a:endParaRPr/>
          </a:p>
          <a:p>
            <a:pPr indent="-342900" lvl="0" marL="457200" rtl="0" algn="l">
              <a:spcBef>
                <a:spcPts val="0"/>
              </a:spcBef>
              <a:spcAft>
                <a:spcPts val="0"/>
              </a:spcAft>
              <a:buSzPts val="1800"/>
              <a:buChar char="●"/>
            </a:pPr>
            <a:r>
              <a:rPr lang="en-GB"/>
              <a:t>Unlocking Insights: Trends, Patterns, and Causality</a:t>
            </a:r>
            <a:endParaRPr/>
          </a:p>
          <a:p>
            <a:pPr indent="-342900" lvl="0" marL="457200" rtl="0" algn="l">
              <a:spcBef>
                <a:spcPts val="0"/>
              </a:spcBef>
              <a:spcAft>
                <a:spcPts val="0"/>
              </a:spcAft>
              <a:buSzPts val="1800"/>
              <a:buChar char="●"/>
            </a:pPr>
            <a:r>
              <a:rPr lang="en-GB"/>
              <a:t>How to </a:t>
            </a:r>
            <a:r>
              <a:rPr b="1" lang="en-GB"/>
              <a:t>Get Started</a:t>
            </a:r>
            <a:endParaRPr b="1"/>
          </a:p>
          <a:p>
            <a:pPr indent="-317500" lvl="1" marL="914400" rtl="0" algn="l">
              <a:spcBef>
                <a:spcPts val="0"/>
              </a:spcBef>
              <a:spcAft>
                <a:spcPts val="0"/>
              </a:spcAft>
              <a:buSzPts val="1400"/>
              <a:buChar char="○"/>
            </a:pPr>
            <a:r>
              <a:rPr lang="en-GB"/>
              <a:t>Analysis </a:t>
            </a:r>
            <a:r>
              <a:rPr lang="en-GB" u="sng">
                <a:solidFill>
                  <a:schemeClr val="hlink"/>
                </a:solidFill>
                <a:hlinkClick r:id="rId3"/>
              </a:rPr>
              <a:t>https://analysis.gdeltproject.org/</a:t>
            </a:r>
            <a:r>
              <a:rPr lang="en-GB"/>
              <a:t> </a:t>
            </a:r>
            <a:endParaRPr/>
          </a:p>
          <a:p>
            <a:pPr indent="-317500" lvl="1" marL="914400" rtl="0" algn="l">
              <a:spcBef>
                <a:spcPts val="0"/>
              </a:spcBef>
              <a:spcAft>
                <a:spcPts val="0"/>
              </a:spcAft>
              <a:buSzPts val="1400"/>
              <a:buChar char="○"/>
            </a:pPr>
            <a:r>
              <a:rPr b="1" lang="en-GB"/>
              <a:t>Summary </a:t>
            </a:r>
            <a:r>
              <a:rPr b="1" lang="en-GB" u="sng">
                <a:solidFill>
                  <a:schemeClr val="hlink"/>
                </a:solidFill>
                <a:hlinkClick r:id="rId4"/>
              </a:rPr>
              <a:t>https://summary.gdeltproject.org/</a:t>
            </a:r>
            <a:r>
              <a:rPr b="1" lang="en-GB"/>
              <a:t> </a:t>
            </a:r>
            <a:endParaRPr b="1"/>
          </a:p>
        </p:txBody>
      </p:sp>
      <p:pic>
        <p:nvPicPr>
          <p:cNvPr id="205" name="Google Shape;205;p26"/>
          <p:cNvPicPr preferRelativeResize="0"/>
          <p:nvPr/>
        </p:nvPicPr>
        <p:blipFill>
          <a:blip r:embed="rId5">
            <a:alphaModFix amt="30000"/>
          </a:blip>
          <a:stretch>
            <a:fillRect/>
          </a:stretch>
        </p:blipFill>
        <p:spPr>
          <a:xfrm>
            <a:off x="6263671" y="620050"/>
            <a:ext cx="2388900" cy="449200"/>
          </a:xfrm>
          <a:prstGeom prst="rect">
            <a:avLst/>
          </a:prstGeom>
          <a:noFill/>
          <a:ln>
            <a:noFill/>
          </a:ln>
        </p:spPr>
      </p:pic>
      <p:pic>
        <p:nvPicPr>
          <p:cNvPr id="206" name="Google Shape;206;p26"/>
          <p:cNvPicPr preferRelativeResize="0"/>
          <p:nvPr/>
        </p:nvPicPr>
        <p:blipFill>
          <a:blip r:embed="rId6">
            <a:alphaModFix amt="50000"/>
          </a:blip>
          <a:stretch>
            <a:fillRect/>
          </a:stretch>
        </p:blipFill>
        <p:spPr>
          <a:xfrm>
            <a:off x="550800" y="1272803"/>
            <a:ext cx="1493275" cy="1493275"/>
          </a:xfrm>
          <a:prstGeom prst="rect">
            <a:avLst/>
          </a:prstGeom>
          <a:noFill/>
          <a:ln>
            <a:noFill/>
          </a:ln>
        </p:spPr>
      </p:pic>
      <p:pic>
        <p:nvPicPr>
          <p:cNvPr id="207" name="Google Shape;207;p26"/>
          <p:cNvPicPr preferRelativeResize="0"/>
          <p:nvPr/>
        </p:nvPicPr>
        <p:blipFill>
          <a:blip r:embed="rId7">
            <a:alphaModFix amt="56000"/>
          </a:blip>
          <a:stretch>
            <a:fillRect/>
          </a:stretch>
        </p:blipFill>
        <p:spPr>
          <a:xfrm>
            <a:off x="550800" y="2974275"/>
            <a:ext cx="1572518" cy="1493275"/>
          </a:xfrm>
          <a:prstGeom prst="rect">
            <a:avLst/>
          </a:prstGeom>
          <a:noFill/>
          <a:ln>
            <a:noFill/>
          </a:ln>
        </p:spPr>
      </p:pic>
      <p:pic>
        <p:nvPicPr>
          <p:cNvPr id="208" name="Google Shape;208;p26"/>
          <p:cNvPicPr preferRelativeResize="0"/>
          <p:nvPr/>
        </p:nvPicPr>
        <p:blipFill rotWithShape="1">
          <a:blip r:embed="rId8">
            <a:alphaModFix amt="20000"/>
          </a:blip>
          <a:srcRect b="0" l="6603" r="0" t="15376"/>
          <a:stretch/>
        </p:blipFill>
        <p:spPr>
          <a:xfrm>
            <a:off x="7272750" y="4229375"/>
            <a:ext cx="1141800" cy="29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GDELT Summary : Censorship </a:t>
            </a:r>
            <a:endParaRPr/>
          </a:p>
          <a:p>
            <a:pPr indent="0" lvl="0" marL="0" rtl="0" algn="l">
              <a:spcBef>
                <a:spcPts val="0"/>
              </a:spcBef>
              <a:spcAft>
                <a:spcPts val="0"/>
              </a:spcAft>
              <a:buNone/>
            </a:pPr>
            <a:r>
              <a:t/>
            </a:r>
            <a:endParaRPr/>
          </a:p>
        </p:txBody>
      </p:sp>
      <p:sp>
        <p:nvSpPr>
          <p:cNvPr id="214" name="Google Shape;214;p2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5" name="Google Shape;215;p27"/>
          <p:cNvPicPr preferRelativeResize="0"/>
          <p:nvPr/>
        </p:nvPicPr>
        <p:blipFill>
          <a:blip r:embed="rId3">
            <a:alphaModFix/>
          </a:blip>
          <a:stretch>
            <a:fillRect/>
          </a:stretch>
        </p:blipFill>
        <p:spPr>
          <a:xfrm>
            <a:off x="2553127" y="1667975"/>
            <a:ext cx="4242599" cy="3133925"/>
          </a:xfrm>
          <a:prstGeom prst="rect">
            <a:avLst/>
          </a:prstGeom>
          <a:noFill/>
          <a:ln>
            <a:noFill/>
          </a:ln>
        </p:spPr>
      </p:pic>
      <p:pic>
        <p:nvPicPr>
          <p:cNvPr id="216" name="Google Shape;216;p27"/>
          <p:cNvPicPr preferRelativeResize="0"/>
          <p:nvPr/>
        </p:nvPicPr>
        <p:blipFill>
          <a:blip r:embed="rId4">
            <a:alphaModFix amt="50000"/>
          </a:blip>
          <a:stretch>
            <a:fillRect/>
          </a:stretch>
        </p:blipFill>
        <p:spPr>
          <a:xfrm>
            <a:off x="550800" y="1272803"/>
            <a:ext cx="1493275" cy="1493275"/>
          </a:xfrm>
          <a:prstGeom prst="rect">
            <a:avLst/>
          </a:prstGeom>
          <a:noFill/>
          <a:ln>
            <a:noFill/>
          </a:ln>
        </p:spPr>
      </p:pic>
      <p:pic>
        <p:nvPicPr>
          <p:cNvPr id="217" name="Google Shape;217;p27"/>
          <p:cNvPicPr preferRelativeResize="0"/>
          <p:nvPr/>
        </p:nvPicPr>
        <p:blipFill>
          <a:blip r:embed="rId5">
            <a:alphaModFix amt="56000"/>
          </a:blip>
          <a:stretch>
            <a:fillRect/>
          </a:stretch>
        </p:blipFill>
        <p:spPr>
          <a:xfrm>
            <a:off x="550800" y="2974275"/>
            <a:ext cx="1572518" cy="1493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8"/>
          <p:cNvPicPr preferRelativeResize="0"/>
          <p:nvPr/>
        </p:nvPicPr>
        <p:blipFill>
          <a:blip r:embed="rId3">
            <a:alphaModFix amt="50000"/>
          </a:blip>
          <a:stretch>
            <a:fillRect/>
          </a:stretch>
        </p:blipFill>
        <p:spPr>
          <a:xfrm>
            <a:off x="550800" y="1272803"/>
            <a:ext cx="1493275" cy="1493275"/>
          </a:xfrm>
          <a:prstGeom prst="rect">
            <a:avLst/>
          </a:prstGeom>
          <a:noFill/>
          <a:ln>
            <a:noFill/>
          </a:ln>
        </p:spPr>
      </p:pic>
      <p:pic>
        <p:nvPicPr>
          <p:cNvPr id="223" name="Google Shape;223;p28"/>
          <p:cNvPicPr preferRelativeResize="0"/>
          <p:nvPr/>
        </p:nvPicPr>
        <p:blipFill>
          <a:blip r:embed="rId4">
            <a:alphaModFix amt="56000"/>
          </a:blip>
          <a:stretch>
            <a:fillRect/>
          </a:stretch>
        </p:blipFill>
        <p:spPr>
          <a:xfrm>
            <a:off x="550800" y="2974275"/>
            <a:ext cx="1572518" cy="1493275"/>
          </a:xfrm>
          <a:prstGeom prst="rect">
            <a:avLst/>
          </a:prstGeom>
          <a:noFill/>
          <a:ln>
            <a:noFill/>
          </a:ln>
        </p:spPr>
      </p:pic>
      <p:sp>
        <p:nvSpPr>
          <p:cNvPr id="224" name="Google Shape;224;p2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What is GDELT-CAMEO?</a:t>
            </a:r>
            <a:endParaRPr/>
          </a:p>
        </p:txBody>
      </p:sp>
      <p:sp>
        <p:nvSpPr>
          <p:cNvPr id="225" name="Google Shape;225;p28"/>
          <p:cNvSpPr txBox="1"/>
          <p:nvPr>
            <p:ph idx="1" type="body"/>
          </p:nvPr>
        </p:nvSpPr>
        <p:spPr>
          <a:xfrm>
            <a:off x="2400250" y="4402125"/>
            <a:ext cx="6321600" cy="362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935"/>
              <a:buNone/>
            </a:pPr>
            <a:r>
              <a:rPr lang="en-GB" sz="1130" u="sng">
                <a:solidFill>
                  <a:schemeClr val="hlink"/>
                </a:solidFill>
                <a:hlinkClick r:id="rId5"/>
              </a:rPr>
              <a:t>https://www.gdeltproject.org/data.html#documentation</a:t>
            </a:r>
            <a:r>
              <a:rPr lang="en-GB" sz="1130"/>
              <a:t> </a:t>
            </a:r>
            <a:endParaRPr sz="1130"/>
          </a:p>
        </p:txBody>
      </p:sp>
      <p:pic>
        <p:nvPicPr>
          <p:cNvPr id="226" name="Google Shape;226;p28"/>
          <p:cNvPicPr preferRelativeResize="0"/>
          <p:nvPr/>
        </p:nvPicPr>
        <p:blipFill>
          <a:blip r:embed="rId6">
            <a:alphaModFix/>
          </a:blip>
          <a:stretch>
            <a:fillRect/>
          </a:stretch>
        </p:blipFill>
        <p:spPr>
          <a:xfrm>
            <a:off x="1224775" y="1402700"/>
            <a:ext cx="7298459" cy="2999425"/>
          </a:xfrm>
          <a:prstGeom prst="rect">
            <a:avLst/>
          </a:prstGeom>
          <a:noFill/>
          <a:ln cap="flat" cmpd="sng" w="9525">
            <a:solidFill>
              <a:srgbClr val="B7B7B7"/>
            </a:solidFill>
            <a:prstDash val="solid"/>
            <a:round/>
            <a:headEnd len="sm" w="sm" type="none"/>
            <a:tailEnd len="sm" w="sm" type="none"/>
          </a:ln>
        </p:spPr>
      </p:pic>
      <p:sp>
        <p:nvSpPr>
          <p:cNvPr id="227" name="Google Shape;227;p28"/>
          <p:cNvSpPr txBox="1"/>
          <p:nvPr/>
        </p:nvSpPr>
        <p:spPr>
          <a:xfrm>
            <a:off x="7039463" y="886275"/>
            <a:ext cx="17517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lt1"/>
                </a:solidFill>
                <a:highlight>
                  <a:srgbClr val="999999"/>
                </a:highlight>
                <a:latin typeface="Lato"/>
                <a:ea typeface="Lato"/>
                <a:cs typeface="Lato"/>
                <a:sym typeface="Lato"/>
              </a:rPr>
              <a:t>  CAMEO  </a:t>
            </a:r>
            <a:r>
              <a:rPr b="1" lang="en-GB" sz="1700">
                <a:solidFill>
                  <a:schemeClr val="dk2"/>
                </a:solidFill>
                <a:highlight>
                  <a:srgbClr val="999999"/>
                </a:highlight>
                <a:latin typeface="Lato"/>
                <a:ea typeface="Lato"/>
                <a:cs typeface="Lato"/>
                <a:sym typeface="Lato"/>
              </a:rPr>
              <a:t>.</a:t>
            </a:r>
            <a:r>
              <a:rPr b="1" lang="en-GB" sz="1700">
                <a:solidFill>
                  <a:schemeClr val="lt1"/>
                </a:solidFill>
                <a:highlight>
                  <a:srgbClr val="999999"/>
                </a:highlight>
                <a:latin typeface="Lato"/>
                <a:ea typeface="Lato"/>
                <a:cs typeface="Lato"/>
                <a:sym typeface="Lato"/>
              </a:rPr>
              <a:t> </a:t>
            </a:r>
            <a:endParaRPr b="1" sz="1700">
              <a:solidFill>
                <a:schemeClr val="lt1"/>
              </a:solidFill>
              <a:highlight>
                <a:srgbClr val="999999"/>
              </a:highlight>
              <a:latin typeface="Lato"/>
              <a:ea typeface="Lato"/>
              <a:cs typeface="Lato"/>
              <a:sym typeface="Lato"/>
            </a:endParaRPr>
          </a:p>
        </p:txBody>
      </p:sp>
      <p:pic>
        <p:nvPicPr>
          <p:cNvPr id="228" name="Google Shape;228;p28"/>
          <p:cNvPicPr preferRelativeResize="0"/>
          <p:nvPr/>
        </p:nvPicPr>
        <p:blipFill>
          <a:blip r:embed="rId7">
            <a:alphaModFix amt="30000"/>
          </a:blip>
          <a:stretch>
            <a:fillRect/>
          </a:stretch>
        </p:blipFill>
        <p:spPr>
          <a:xfrm>
            <a:off x="6492271" y="620050"/>
            <a:ext cx="2388900" cy="449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GDELT Summary : Censorship </a:t>
            </a:r>
            <a:endParaRPr/>
          </a:p>
          <a:p>
            <a:pPr indent="0" lvl="0" marL="0" rtl="0" algn="l">
              <a:spcBef>
                <a:spcPts val="0"/>
              </a:spcBef>
              <a:spcAft>
                <a:spcPts val="0"/>
              </a:spcAft>
              <a:buNone/>
            </a:pPr>
            <a:r>
              <a:t/>
            </a:r>
            <a:endParaRPr/>
          </a:p>
        </p:txBody>
      </p:sp>
      <p:sp>
        <p:nvSpPr>
          <p:cNvPr id="234" name="Google Shape;234;p29"/>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5" name="Google Shape;235;p29"/>
          <p:cNvPicPr preferRelativeResize="0"/>
          <p:nvPr/>
        </p:nvPicPr>
        <p:blipFill>
          <a:blip r:embed="rId3">
            <a:alphaModFix/>
          </a:blip>
          <a:stretch>
            <a:fillRect/>
          </a:stretch>
        </p:blipFill>
        <p:spPr>
          <a:xfrm>
            <a:off x="2553127" y="1667975"/>
            <a:ext cx="4242599" cy="3133925"/>
          </a:xfrm>
          <a:prstGeom prst="rect">
            <a:avLst/>
          </a:prstGeom>
          <a:noFill/>
          <a:ln>
            <a:noFill/>
          </a:ln>
        </p:spPr>
      </p:pic>
      <p:grpSp>
        <p:nvGrpSpPr>
          <p:cNvPr id="236" name="Google Shape;236;p29"/>
          <p:cNvGrpSpPr/>
          <p:nvPr/>
        </p:nvGrpSpPr>
        <p:grpSpPr>
          <a:xfrm>
            <a:off x="3747488" y="3403675"/>
            <a:ext cx="5293425" cy="806100"/>
            <a:chOff x="2868650" y="3326850"/>
            <a:chExt cx="5293425" cy="806100"/>
          </a:xfrm>
        </p:grpSpPr>
        <p:pic>
          <p:nvPicPr>
            <p:cNvPr id="237" name="Google Shape;237;p29"/>
            <p:cNvPicPr preferRelativeResize="0"/>
            <p:nvPr/>
          </p:nvPicPr>
          <p:blipFill>
            <a:blip r:embed="rId4">
              <a:alphaModFix/>
            </a:blip>
            <a:stretch>
              <a:fillRect/>
            </a:stretch>
          </p:blipFill>
          <p:spPr>
            <a:xfrm>
              <a:off x="2868650" y="3326850"/>
              <a:ext cx="5293425" cy="806100"/>
            </a:xfrm>
            <a:prstGeom prst="rect">
              <a:avLst/>
            </a:prstGeom>
            <a:noFill/>
            <a:ln cap="flat" cmpd="sng" w="9525">
              <a:solidFill>
                <a:schemeClr val="accent5"/>
              </a:solidFill>
              <a:prstDash val="solid"/>
              <a:round/>
              <a:headEnd len="sm" w="sm" type="none"/>
              <a:tailEnd len="sm" w="sm" type="none"/>
            </a:ln>
          </p:spPr>
        </p:pic>
        <p:cxnSp>
          <p:nvCxnSpPr>
            <p:cNvPr id="238" name="Google Shape;238;p29"/>
            <p:cNvCxnSpPr/>
            <p:nvPr/>
          </p:nvCxnSpPr>
          <p:spPr>
            <a:xfrm rot="10800000">
              <a:off x="3984450" y="3972900"/>
              <a:ext cx="2539800" cy="0"/>
            </a:xfrm>
            <a:prstGeom prst="straightConnector1">
              <a:avLst/>
            </a:prstGeom>
            <a:noFill/>
            <a:ln cap="flat" cmpd="sng" w="19050">
              <a:solidFill>
                <a:schemeClr val="accent5"/>
              </a:solidFill>
              <a:prstDash val="dash"/>
              <a:round/>
              <a:headEnd len="med" w="med" type="none"/>
              <a:tailEnd len="med" w="med" type="none"/>
            </a:ln>
          </p:spPr>
        </p:cxnSp>
      </p:grpSp>
      <p:pic>
        <p:nvPicPr>
          <p:cNvPr id="239" name="Google Shape;239;p29"/>
          <p:cNvPicPr preferRelativeResize="0"/>
          <p:nvPr/>
        </p:nvPicPr>
        <p:blipFill>
          <a:blip r:embed="rId5">
            <a:alphaModFix amt="50000"/>
          </a:blip>
          <a:stretch>
            <a:fillRect/>
          </a:stretch>
        </p:blipFill>
        <p:spPr>
          <a:xfrm>
            <a:off x="550800" y="1272803"/>
            <a:ext cx="1493275" cy="1493275"/>
          </a:xfrm>
          <a:prstGeom prst="rect">
            <a:avLst/>
          </a:prstGeom>
          <a:noFill/>
          <a:ln>
            <a:noFill/>
          </a:ln>
        </p:spPr>
      </p:pic>
      <p:pic>
        <p:nvPicPr>
          <p:cNvPr id="240" name="Google Shape;240;p29"/>
          <p:cNvPicPr preferRelativeResize="0"/>
          <p:nvPr/>
        </p:nvPicPr>
        <p:blipFill>
          <a:blip r:embed="rId6">
            <a:alphaModFix amt="56000"/>
          </a:blip>
          <a:stretch>
            <a:fillRect/>
          </a:stretch>
        </p:blipFill>
        <p:spPr>
          <a:xfrm>
            <a:off x="550800" y="2974275"/>
            <a:ext cx="1572518" cy="1493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What is GDELT-CAMEO?</a:t>
            </a:r>
            <a:endParaRPr/>
          </a:p>
        </p:txBody>
      </p:sp>
      <p:sp>
        <p:nvSpPr>
          <p:cNvPr id="246" name="Google Shape;246;p3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b="1" lang="en-GB" sz="1600"/>
              <a:t>Code book </a:t>
            </a:r>
            <a:r>
              <a:rPr lang="en-GB" sz="1600"/>
              <a:t>for news, reports events to identify macro-level events for quantitative research and trend analysis.</a:t>
            </a:r>
            <a:endParaRPr sz="1600"/>
          </a:p>
          <a:p>
            <a:pPr indent="-330200" lvl="0" marL="457200" rtl="0" algn="l">
              <a:spcBef>
                <a:spcPts val="0"/>
              </a:spcBef>
              <a:spcAft>
                <a:spcPts val="0"/>
              </a:spcAft>
              <a:buSzPts val="1600"/>
              <a:buChar char="●"/>
            </a:pPr>
            <a:r>
              <a:rPr lang="en-GB" sz="1600"/>
              <a:t>classifying events into general action and actor types, suitable for automated counting</a:t>
            </a:r>
            <a:endParaRPr sz="1600"/>
          </a:p>
          <a:p>
            <a:pPr indent="-330200" lvl="0" marL="457200" rtl="0" algn="l">
              <a:spcBef>
                <a:spcPts val="0"/>
              </a:spcBef>
              <a:spcAft>
                <a:spcPts val="0"/>
              </a:spcAft>
              <a:buSzPts val="1600"/>
              <a:buChar char="●"/>
            </a:pPr>
            <a:r>
              <a:rPr b="1" lang="en-GB" sz="1600"/>
              <a:t>designed for automated, algorithmic processing of text data.</a:t>
            </a:r>
            <a:endParaRPr b="1" sz="1600"/>
          </a:p>
          <a:p>
            <a:pPr indent="-330200" lvl="0" marL="457200" rtl="0" algn="l">
              <a:spcBef>
                <a:spcPts val="0"/>
              </a:spcBef>
              <a:spcAft>
                <a:spcPts val="0"/>
              </a:spcAft>
              <a:buSzPts val="1600"/>
              <a:buChar char="●"/>
            </a:pPr>
            <a:r>
              <a:rPr lang="en-GB" sz="1600"/>
              <a:t>While humans define the CAMEO codes, the application of those codes in GDELT is machine-driven.</a:t>
            </a:r>
            <a:endParaRPr sz="1600"/>
          </a:p>
          <a:p>
            <a:pPr indent="-330200" lvl="0" marL="457200" rtl="0" algn="l">
              <a:spcBef>
                <a:spcPts val="0"/>
              </a:spcBef>
              <a:spcAft>
                <a:spcPts val="0"/>
              </a:spcAft>
              <a:buSzPts val="1600"/>
              <a:buChar char="●"/>
            </a:pPr>
            <a:r>
              <a:rPr b="1" lang="en-GB" sz="1600"/>
              <a:t>Getting started</a:t>
            </a:r>
            <a:r>
              <a:rPr lang="en-GB" sz="1600"/>
              <a:t>: </a:t>
            </a:r>
            <a:r>
              <a:rPr lang="en-GB" sz="1600" u="sng">
                <a:solidFill>
                  <a:schemeClr val="hlink"/>
                </a:solidFill>
                <a:hlinkClick r:id="rId3"/>
              </a:rPr>
              <a:t>Wayback Machine - CAMEO Manual</a:t>
            </a:r>
            <a:endParaRPr sz="1600"/>
          </a:p>
        </p:txBody>
      </p:sp>
      <p:pic>
        <p:nvPicPr>
          <p:cNvPr id="247" name="Google Shape;247;p30"/>
          <p:cNvPicPr preferRelativeResize="0"/>
          <p:nvPr/>
        </p:nvPicPr>
        <p:blipFill>
          <a:blip r:embed="rId4">
            <a:alphaModFix amt="50000"/>
          </a:blip>
          <a:stretch>
            <a:fillRect/>
          </a:stretch>
        </p:blipFill>
        <p:spPr>
          <a:xfrm>
            <a:off x="550800" y="1272803"/>
            <a:ext cx="1493275" cy="1493275"/>
          </a:xfrm>
          <a:prstGeom prst="rect">
            <a:avLst/>
          </a:prstGeom>
          <a:noFill/>
          <a:ln>
            <a:noFill/>
          </a:ln>
        </p:spPr>
      </p:pic>
      <p:pic>
        <p:nvPicPr>
          <p:cNvPr id="248" name="Google Shape;248;p30"/>
          <p:cNvPicPr preferRelativeResize="0"/>
          <p:nvPr/>
        </p:nvPicPr>
        <p:blipFill>
          <a:blip r:embed="rId5">
            <a:alphaModFix amt="56000"/>
          </a:blip>
          <a:stretch>
            <a:fillRect/>
          </a:stretch>
        </p:blipFill>
        <p:spPr>
          <a:xfrm>
            <a:off x="550800" y="2974275"/>
            <a:ext cx="1572518" cy="1493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990"/>
              <a:buFont typeface="Arial"/>
              <a:buNone/>
            </a:pPr>
            <a:r>
              <a:rPr lang="en-GB" sz="2000">
                <a:solidFill>
                  <a:schemeClr val="accent1"/>
                </a:solidFill>
              </a:rPr>
              <a:t>Standardisation - do once, impact many</a:t>
            </a:r>
            <a:endParaRPr sz="2000">
              <a:solidFill>
                <a:schemeClr val="accent1"/>
              </a:solidFill>
            </a:endParaRPr>
          </a:p>
          <a:p>
            <a:pPr indent="0" lvl="0" marL="0" rtl="0" algn="l">
              <a:spcBef>
                <a:spcPts val="0"/>
              </a:spcBef>
              <a:spcAft>
                <a:spcPts val="0"/>
              </a:spcAft>
              <a:buSzPts val="990"/>
              <a:buNone/>
            </a:pPr>
            <a:r>
              <a:t/>
            </a:r>
            <a:endParaRPr sz="2000">
              <a:solidFill>
                <a:schemeClr val="accent1"/>
              </a:solidFill>
            </a:endParaRPr>
          </a:p>
        </p:txBody>
      </p:sp>
      <p:sp>
        <p:nvSpPr>
          <p:cNvPr id="254" name="Google Shape;254;p31"/>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pic>
        <p:nvPicPr>
          <p:cNvPr id="255" name="Google Shape;255;p31"/>
          <p:cNvPicPr preferRelativeResize="0"/>
          <p:nvPr/>
        </p:nvPicPr>
        <p:blipFill>
          <a:blip r:embed="rId3">
            <a:alphaModFix amt="70000"/>
          </a:blip>
          <a:stretch>
            <a:fillRect/>
          </a:stretch>
        </p:blipFill>
        <p:spPr>
          <a:xfrm>
            <a:off x="2776525" y="1211350"/>
            <a:ext cx="3590925" cy="3409950"/>
          </a:xfrm>
          <a:prstGeom prst="rect">
            <a:avLst/>
          </a:prstGeom>
          <a:noFill/>
          <a:ln>
            <a:noFill/>
          </a:ln>
        </p:spPr>
      </p:pic>
      <p:pic>
        <p:nvPicPr>
          <p:cNvPr id="256" name="Google Shape;256;p31"/>
          <p:cNvPicPr preferRelativeResize="0"/>
          <p:nvPr/>
        </p:nvPicPr>
        <p:blipFill>
          <a:blip r:embed="rId4">
            <a:alphaModFix amt="26000"/>
          </a:blip>
          <a:stretch>
            <a:fillRect/>
          </a:stretch>
        </p:blipFill>
        <p:spPr>
          <a:xfrm>
            <a:off x="7018675" y="2043625"/>
            <a:ext cx="1522650" cy="1326325"/>
          </a:xfrm>
          <a:prstGeom prst="rect">
            <a:avLst/>
          </a:prstGeom>
          <a:noFill/>
          <a:ln>
            <a:noFill/>
          </a:ln>
        </p:spPr>
      </p:pic>
      <p:sp>
        <p:nvSpPr>
          <p:cNvPr id="257" name="Google Shape;257;p31"/>
          <p:cNvSpPr txBox="1"/>
          <p:nvPr>
            <p:ph idx="1" type="body"/>
          </p:nvPr>
        </p:nvSpPr>
        <p:spPr>
          <a:xfrm>
            <a:off x="4086500" y="4212550"/>
            <a:ext cx="2596200" cy="690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600">
                <a:solidFill>
                  <a:srgbClr val="6AA84F"/>
                </a:solidFill>
              </a:rPr>
              <a:t>Excel/Google Sheets?</a:t>
            </a:r>
            <a:endParaRPr sz="1600">
              <a:solidFill>
                <a:srgbClr val="6AA8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lnSpc>
                <a:spcPct val="120000"/>
              </a:lnSpc>
              <a:spcBef>
                <a:spcPts val="4400"/>
              </a:spcBef>
              <a:spcAft>
                <a:spcPts val="0"/>
              </a:spcAft>
              <a:buClr>
                <a:schemeClr val="dk2"/>
              </a:buClr>
              <a:buSzPts val="990"/>
              <a:buFont typeface="Arial"/>
              <a:buNone/>
            </a:pPr>
            <a:r>
              <a:rPr lang="en-GB" sz="3005">
                <a:latin typeface="Roboto"/>
                <a:ea typeface="Roboto"/>
                <a:cs typeface="Roboto"/>
                <a:sym typeface="Roboto"/>
              </a:rPr>
              <a:t>Introducing Data Standards for Human Rights Documentation</a:t>
            </a:r>
            <a:endParaRPr sz="5120"/>
          </a:p>
        </p:txBody>
      </p:sp>
      <p:sp>
        <p:nvSpPr>
          <p:cNvPr id="80" name="Google Shape;80;p14"/>
          <p:cNvSpPr txBox="1"/>
          <p:nvPr>
            <p:ph idx="1" type="subTitle"/>
          </p:nvPr>
        </p:nvSpPr>
        <p:spPr>
          <a:xfrm>
            <a:off x="2466467" y="31622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GB" sz="2000"/>
              <a:t>Sam Ng</a:t>
            </a:r>
            <a:endParaRPr b="1" i="1" sz="2000"/>
          </a:p>
        </p:txBody>
      </p:sp>
      <p:pic>
        <p:nvPicPr>
          <p:cNvPr id="81" name="Google Shape;81;p14"/>
          <p:cNvPicPr preferRelativeResize="0"/>
          <p:nvPr/>
        </p:nvPicPr>
        <p:blipFill>
          <a:blip r:embed="rId3">
            <a:alphaModFix/>
          </a:blip>
          <a:stretch>
            <a:fillRect/>
          </a:stretch>
        </p:blipFill>
        <p:spPr>
          <a:xfrm>
            <a:off x="4488325" y="4064075"/>
            <a:ext cx="1068450" cy="243100"/>
          </a:xfrm>
          <a:prstGeom prst="rect">
            <a:avLst/>
          </a:prstGeom>
          <a:noFill/>
          <a:ln>
            <a:noFill/>
          </a:ln>
        </p:spPr>
      </p:pic>
      <p:sp>
        <p:nvSpPr>
          <p:cNvPr id="82" name="Google Shape;82;p14"/>
          <p:cNvSpPr txBox="1"/>
          <p:nvPr/>
        </p:nvSpPr>
        <p:spPr>
          <a:xfrm>
            <a:off x="5600700" y="394767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DEE2E6"/>
                </a:solidFill>
                <a:latin typeface="Roboto"/>
                <a:ea typeface="Roboto"/>
                <a:cs typeface="Roboto"/>
                <a:sym typeface="Roboto"/>
              </a:rPr>
              <a:t>Sinar Project is a civic tech initiative using</a:t>
            </a:r>
            <a:r>
              <a:rPr b="1" lang="en-GB" sz="800">
                <a:solidFill>
                  <a:srgbClr val="DEE2E6"/>
                </a:solidFill>
                <a:latin typeface="Roboto"/>
                <a:ea typeface="Roboto"/>
                <a:cs typeface="Roboto"/>
                <a:sym typeface="Roboto"/>
              </a:rPr>
              <a:t> open technology, open data and policy analysis</a:t>
            </a:r>
            <a:r>
              <a:rPr lang="en-GB" sz="800">
                <a:solidFill>
                  <a:srgbClr val="DEE2E6"/>
                </a:solidFill>
                <a:latin typeface="Roboto"/>
                <a:ea typeface="Roboto"/>
                <a:cs typeface="Roboto"/>
                <a:sym typeface="Roboto"/>
              </a:rPr>
              <a:t> to systematically make important information public and more accessible to the Malaysian people.</a:t>
            </a:r>
            <a:endParaRPr sz="1000"/>
          </a:p>
        </p:txBody>
      </p:sp>
      <p:sp>
        <p:nvSpPr>
          <p:cNvPr id="83" name="Google Shape;83;p14"/>
          <p:cNvSpPr txBox="1"/>
          <p:nvPr/>
        </p:nvSpPr>
        <p:spPr>
          <a:xfrm>
            <a:off x="2476500" y="425247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a:solidFill>
                  <a:srgbClr val="DEE2E6"/>
                </a:solidFill>
              </a:rPr>
              <a:t>Knowledge Management </a:t>
            </a:r>
            <a:br>
              <a:rPr i="1" lang="en-GB" sz="800">
                <a:solidFill>
                  <a:srgbClr val="DEE2E6"/>
                </a:solidFill>
              </a:rPr>
            </a:br>
            <a:r>
              <a:rPr i="1" lang="en-GB" sz="800">
                <a:solidFill>
                  <a:srgbClr val="DEE2E6"/>
                </a:solidFill>
              </a:rPr>
              <a:t>&amp; Community Officer</a:t>
            </a:r>
            <a:endParaRPr i="1"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2"/>
          <p:cNvPicPr preferRelativeResize="0"/>
          <p:nvPr/>
        </p:nvPicPr>
        <p:blipFill>
          <a:blip r:embed="rId3">
            <a:alphaModFix amt="26000"/>
          </a:blip>
          <a:stretch>
            <a:fillRect/>
          </a:stretch>
        </p:blipFill>
        <p:spPr>
          <a:xfrm>
            <a:off x="7350650" y="3533375"/>
            <a:ext cx="1353800" cy="1179250"/>
          </a:xfrm>
          <a:prstGeom prst="rect">
            <a:avLst/>
          </a:prstGeom>
          <a:noFill/>
          <a:ln>
            <a:noFill/>
          </a:ln>
        </p:spPr>
      </p:pic>
      <p:sp>
        <p:nvSpPr>
          <p:cNvPr id="263" name="Google Shape;263;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990"/>
              <a:buFont typeface="Arial"/>
              <a:buNone/>
            </a:pPr>
            <a:r>
              <a:rPr lang="en-GB" sz="2000">
                <a:solidFill>
                  <a:schemeClr val="accent1"/>
                </a:solidFill>
              </a:rPr>
              <a:t>Standardisation - do once, impact many</a:t>
            </a:r>
            <a:endParaRPr sz="2000">
              <a:solidFill>
                <a:schemeClr val="accent1"/>
              </a:solidFill>
            </a:endParaRPr>
          </a:p>
          <a:p>
            <a:pPr indent="0" lvl="0" marL="0" rtl="0" algn="l">
              <a:spcBef>
                <a:spcPts val="0"/>
              </a:spcBef>
              <a:spcAft>
                <a:spcPts val="0"/>
              </a:spcAft>
              <a:buSzPts val="990"/>
              <a:buNone/>
            </a:pPr>
            <a:r>
              <a:t/>
            </a:r>
            <a:endParaRPr sz="2000">
              <a:solidFill>
                <a:schemeClr val="accent1"/>
              </a:solidFill>
            </a:endParaRPr>
          </a:p>
        </p:txBody>
      </p:sp>
      <p:sp>
        <p:nvSpPr>
          <p:cNvPr id="264" name="Google Shape;264;p32"/>
          <p:cNvSpPr txBox="1"/>
          <p:nvPr>
            <p:ph idx="1" type="body"/>
          </p:nvPr>
        </p:nvSpPr>
        <p:spPr>
          <a:xfrm>
            <a:off x="1883349" y="1284625"/>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pic>
        <p:nvPicPr>
          <p:cNvPr id="265" name="Google Shape;265;p32"/>
          <p:cNvPicPr preferRelativeResize="0"/>
          <p:nvPr/>
        </p:nvPicPr>
        <p:blipFill>
          <a:blip r:embed="rId4">
            <a:alphaModFix/>
          </a:blip>
          <a:stretch>
            <a:fillRect/>
          </a:stretch>
        </p:blipFill>
        <p:spPr>
          <a:xfrm>
            <a:off x="680016" y="1437350"/>
            <a:ext cx="4018684" cy="3002400"/>
          </a:xfrm>
          <a:prstGeom prst="rect">
            <a:avLst/>
          </a:prstGeom>
          <a:noFill/>
          <a:ln>
            <a:noFill/>
          </a:ln>
        </p:spPr>
      </p:pic>
      <p:pic>
        <p:nvPicPr>
          <p:cNvPr id="266" name="Google Shape;266;p32"/>
          <p:cNvPicPr preferRelativeResize="0"/>
          <p:nvPr/>
        </p:nvPicPr>
        <p:blipFill>
          <a:blip r:embed="rId5">
            <a:alphaModFix/>
          </a:blip>
          <a:stretch>
            <a:fillRect/>
          </a:stretch>
        </p:blipFill>
        <p:spPr>
          <a:xfrm>
            <a:off x="4461400" y="1138550"/>
            <a:ext cx="4488974" cy="233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Documenting with Bayanat</a:t>
            </a:r>
            <a:endParaRPr/>
          </a:p>
        </p:txBody>
      </p:sp>
      <p:pic>
        <p:nvPicPr>
          <p:cNvPr id="272" name="Google Shape;272;p33"/>
          <p:cNvPicPr preferRelativeResize="0"/>
          <p:nvPr/>
        </p:nvPicPr>
        <p:blipFill>
          <a:blip r:embed="rId3">
            <a:alphaModFix/>
          </a:blip>
          <a:stretch>
            <a:fillRect/>
          </a:stretch>
        </p:blipFill>
        <p:spPr>
          <a:xfrm>
            <a:off x="7133976" y="575938"/>
            <a:ext cx="1597725" cy="453575"/>
          </a:xfrm>
          <a:prstGeom prst="rect">
            <a:avLst/>
          </a:prstGeom>
          <a:noFill/>
          <a:ln>
            <a:noFill/>
          </a:ln>
        </p:spPr>
      </p:pic>
      <p:pic>
        <p:nvPicPr>
          <p:cNvPr id="273" name="Google Shape;273;p33"/>
          <p:cNvPicPr preferRelativeResize="0"/>
          <p:nvPr/>
        </p:nvPicPr>
        <p:blipFill>
          <a:blip r:embed="rId4">
            <a:alphaModFix amt="40000"/>
          </a:blip>
          <a:stretch>
            <a:fillRect/>
          </a:stretch>
        </p:blipFill>
        <p:spPr>
          <a:xfrm>
            <a:off x="294950" y="1595775"/>
            <a:ext cx="2105312" cy="1833838"/>
          </a:xfrm>
          <a:prstGeom prst="rect">
            <a:avLst/>
          </a:prstGeom>
          <a:noFill/>
          <a:ln>
            <a:noFill/>
          </a:ln>
        </p:spPr>
      </p:pic>
      <p:pic>
        <p:nvPicPr>
          <p:cNvPr id="274" name="Google Shape;274;p33" title="bayanat.mp4">
            <a:hlinkClick r:id="rId5"/>
          </p:cNvPr>
          <p:cNvPicPr preferRelativeResize="0"/>
          <p:nvPr/>
        </p:nvPicPr>
        <p:blipFill>
          <a:blip r:embed="rId6">
            <a:alphaModFix/>
          </a:blip>
          <a:stretch>
            <a:fillRect/>
          </a:stretch>
        </p:blipFill>
        <p:spPr>
          <a:xfrm>
            <a:off x="3203962" y="12113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Documenting with Bayanat</a:t>
            </a:r>
            <a:endParaRPr/>
          </a:p>
        </p:txBody>
      </p:sp>
      <p:pic>
        <p:nvPicPr>
          <p:cNvPr id="280" name="Google Shape;280;p34"/>
          <p:cNvPicPr preferRelativeResize="0"/>
          <p:nvPr/>
        </p:nvPicPr>
        <p:blipFill>
          <a:blip r:embed="rId3">
            <a:alphaModFix/>
          </a:blip>
          <a:stretch>
            <a:fillRect/>
          </a:stretch>
        </p:blipFill>
        <p:spPr>
          <a:xfrm>
            <a:off x="7133976" y="575938"/>
            <a:ext cx="1597725" cy="453575"/>
          </a:xfrm>
          <a:prstGeom prst="rect">
            <a:avLst/>
          </a:prstGeom>
          <a:noFill/>
          <a:ln>
            <a:noFill/>
          </a:ln>
        </p:spPr>
      </p:pic>
      <p:sp>
        <p:nvSpPr>
          <p:cNvPr id="281" name="Google Shape;281;p3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Open Source Data Management Solution for Human Rights Documentation</a:t>
            </a:r>
            <a:endParaRPr b="1"/>
          </a:p>
          <a:p>
            <a:pPr indent="-342900" lvl="0" marL="457200" rtl="0" algn="l">
              <a:spcBef>
                <a:spcPts val="0"/>
              </a:spcBef>
              <a:spcAft>
                <a:spcPts val="0"/>
              </a:spcAft>
              <a:buSzPts val="1800"/>
              <a:buChar char="●"/>
            </a:pPr>
            <a:r>
              <a:rPr lang="en-GB"/>
              <a:t>Bayanat simplifies the process by providing an easy to use interface, with powerful collaborative team features, advanced search, revision control and more</a:t>
            </a:r>
            <a:endParaRPr/>
          </a:p>
          <a:p>
            <a:pPr indent="-342900" lvl="0" marL="457200" rtl="0" algn="l">
              <a:spcBef>
                <a:spcPts val="0"/>
              </a:spcBef>
              <a:spcAft>
                <a:spcPts val="0"/>
              </a:spcAft>
              <a:buSzPts val="1800"/>
              <a:buChar char="●"/>
            </a:pPr>
            <a:r>
              <a:rPr lang="en-GB"/>
              <a:t>How to Get Started </a:t>
            </a:r>
            <a:endParaRPr/>
          </a:p>
          <a:p>
            <a:pPr indent="-317500" lvl="1" marL="914400" rtl="0" algn="l">
              <a:spcBef>
                <a:spcPts val="0"/>
              </a:spcBef>
              <a:spcAft>
                <a:spcPts val="0"/>
              </a:spcAft>
              <a:buSzPts val="1400"/>
              <a:buChar char="○"/>
            </a:pPr>
            <a:r>
              <a:rPr lang="en-GB"/>
              <a:t>Bayanat by SJAC  </a:t>
            </a:r>
            <a:r>
              <a:rPr lang="en-GB" u="sng">
                <a:solidFill>
                  <a:schemeClr val="hlink"/>
                </a:solidFill>
                <a:hlinkClick r:id="rId4"/>
              </a:rPr>
              <a:t>https://bayanat.org/</a:t>
            </a:r>
            <a:r>
              <a:rPr lang="en-GB"/>
              <a:t> </a:t>
            </a:r>
            <a:endParaRPr/>
          </a:p>
          <a:p>
            <a:pPr indent="-317500" lvl="1" marL="914400" rtl="0" algn="l">
              <a:spcBef>
                <a:spcPts val="0"/>
              </a:spcBef>
              <a:spcAft>
                <a:spcPts val="0"/>
              </a:spcAft>
              <a:buSzPts val="1400"/>
              <a:buChar char="○"/>
            </a:pPr>
            <a:r>
              <a:rPr b="1" lang="en-GB"/>
              <a:t>Bayanat  </a:t>
            </a:r>
            <a:r>
              <a:rPr b="1" lang="en-GB" u="sng">
                <a:solidFill>
                  <a:schemeClr val="hlink"/>
                </a:solidFill>
                <a:hlinkClick r:id="rId5"/>
              </a:rPr>
              <a:t>https://bayanat.sinarproject.org/</a:t>
            </a:r>
            <a:r>
              <a:rPr b="1" lang="en-GB"/>
              <a:t> </a:t>
            </a:r>
            <a:endParaRPr b="1"/>
          </a:p>
        </p:txBody>
      </p:sp>
      <p:pic>
        <p:nvPicPr>
          <p:cNvPr id="282" name="Google Shape;282;p34"/>
          <p:cNvPicPr preferRelativeResize="0"/>
          <p:nvPr/>
        </p:nvPicPr>
        <p:blipFill>
          <a:blip r:embed="rId6">
            <a:alphaModFix amt="40000"/>
          </a:blip>
          <a:stretch>
            <a:fillRect/>
          </a:stretch>
        </p:blipFill>
        <p:spPr>
          <a:xfrm>
            <a:off x="294950" y="1595775"/>
            <a:ext cx="2105312" cy="18338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Documenting with Bayanat</a:t>
            </a:r>
            <a:endParaRPr/>
          </a:p>
        </p:txBody>
      </p:sp>
      <p:pic>
        <p:nvPicPr>
          <p:cNvPr id="288" name="Google Shape;288;p35"/>
          <p:cNvPicPr preferRelativeResize="0"/>
          <p:nvPr/>
        </p:nvPicPr>
        <p:blipFill>
          <a:blip r:embed="rId3">
            <a:alphaModFix/>
          </a:blip>
          <a:stretch>
            <a:fillRect/>
          </a:stretch>
        </p:blipFill>
        <p:spPr>
          <a:xfrm>
            <a:off x="7133976" y="575938"/>
            <a:ext cx="1597725" cy="453575"/>
          </a:xfrm>
          <a:prstGeom prst="rect">
            <a:avLst/>
          </a:prstGeom>
          <a:noFill/>
          <a:ln>
            <a:noFill/>
          </a:ln>
        </p:spPr>
      </p:pic>
      <p:sp>
        <p:nvSpPr>
          <p:cNvPr id="289" name="Google Shape;289;p3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Exploratory - Did a POC last month (9th May)</a:t>
            </a:r>
            <a:endParaRPr/>
          </a:p>
          <a:p>
            <a:pPr indent="-317500" lvl="1" marL="914400" rtl="0" algn="l">
              <a:spcBef>
                <a:spcPts val="0"/>
              </a:spcBef>
              <a:spcAft>
                <a:spcPts val="0"/>
              </a:spcAft>
              <a:buSzPts val="1400"/>
              <a:buChar char="○"/>
            </a:pPr>
            <a:r>
              <a:rPr b="1" lang="en-GB"/>
              <a:t>Workflow: Labels feature </a:t>
            </a:r>
            <a:endParaRPr b="1"/>
          </a:p>
          <a:p>
            <a:pPr indent="-317500" lvl="1" marL="914400" rtl="0" algn="l">
              <a:spcBef>
                <a:spcPts val="0"/>
              </a:spcBef>
              <a:spcAft>
                <a:spcPts val="0"/>
              </a:spcAft>
              <a:buSzPts val="1400"/>
              <a:buChar char="○"/>
            </a:pPr>
            <a:r>
              <a:rPr b="1" lang="en-GB"/>
              <a:t>Collab: </a:t>
            </a:r>
            <a:r>
              <a:rPr b="1" i="1" lang="en-GB"/>
              <a:t>Import &amp; Export </a:t>
            </a:r>
            <a:r>
              <a:rPr lang="en-GB"/>
              <a:t>Feature</a:t>
            </a:r>
            <a:endParaRPr/>
          </a:p>
          <a:p>
            <a:pPr indent="-342900" lvl="0" marL="457200" rtl="0" algn="l">
              <a:spcBef>
                <a:spcPts val="0"/>
              </a:spcBef>
              <a:spcAft>
                <a:spcPts val="0"/>
              </a:spcAft>
              <a:buSzPts val="1800"/>
              <a:buChar char="●"/>
            </a:pPr>
            <a:r>
              <a:rPr lang="en-GB"/>
              <a:t>Having a Knowledge Sharing session on</a:t>
            </a:r>
            <a:br>
              <a:rPr lang="en-GB"/>
            </a:br>
            <a:r>
              <a:rPr lang="en-GB"/>
              <a:t> “Introduction to Bayanat” this Friday afternoon (3pm)</a:t>
            </a:r>
            <a:endParaRPr b="1"/>
          </a:p>
        </p:txBody>
      </p:sp>
      <p:pic>
        <p:nvPicPr>
          <p:cNvPr id="290" name="Google Shape;290;p35"/>
          <p:cNvPicPr preferRelativeResize="0"/>
          <p:nvPr/>
        </p:nvPicPr>
        <p:blipFill>
          <a:blip r:embed="rId4">
            <a:alphaModFix amt="40000"/>
          </a:blip>
          <a:stretch>
            <a:fillRect/>
          </a:stretch>
        </p:blipFill>
        <p:spPr>
          <a:xfrm>
            <a:off x="294950" y="1595775"/>
            <a:ext cx="2105312" cy="1833838"/>
          </a:xfrm>
          <a:prstGeom prst="rect">
            <a:avLst/>
          </a:prstGeom>
          <a:noFill/>
          <a:ln>
            <a:noFill/>
          </a:ln>
        </p:spPr>
      </p:pic>
      <p:pic>
        <p:nvPicPr>
          <p:cNvPr id="291" name="Google Shape;291;p35"/>
          <p:cNvPicPr preferRelativeResize="0"/>
          <p:nvPr/>
        </p:nvPicPr>
        <p:blipFill>
          <a:blip r:embed="rId5">
            <a:alphaModFix/>
          </a:blip>
          <a:stretch>
            <a:fillRect/>
          </a:stretch>
        </p:blipFill>
        <p:spPr>
          <a:xfrm>
            <a:off x="4952675" y="3129475"/>
            <a:ext cx="1597725" cy="1597725"/>
          </a:xfrm>
          <a:prstGeom prst="rect">
            <a:avLst/>
          </a:prstGeom>
          <a:noFill/>
          <a:ln>
            <a:noFill/>
          </a:ln>
        </p:spPr>
      </p:pic>
      <p:sp>
        <p:nvSpPr>
          <p:cNvPr id="292" name="Google Shape;292;p35"/>
          <p:cNvSpPr txBox="1"/>
          <p:nvPr/>
        </p:nvSpPr>
        <p:spPr>
          <a:xfrm>
            <a:off x="4198775" y="4674375"/>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u="sng">
                <a:solidFill>
                  <a:schemeClr val="hlink"/>
                </a:solidFill>
                <a:hlinkClick r:id="rId6"/>
              </a:rPr>
              <a:t>https://forms.gle/WdbzkzxLrGYfDkwD8</a:t>
            </a:r>
            <a:endParaRPr sz="1100"/>
          </a:p>
          <a:p>
            <a:pPr indent="0" lvl="0" marL="0" rtl="0" algn="ctr">
              <a:spcBef>
                <a:spcPts val="0"/>
              </a:spcBef>
              <a:spcAft>
                <a:spcPts val="0"/>
              </a:spcAft>
              <a:buNone/>
            </a:pPr>
            <a:r>
              <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idx="4294967295" type="body"/>
          </p:nvPr>
        </p:nvSpPr>
        <p:spPr>
          <a:xfrm>
            <a:off x="406787" y="1227076"/>
            <a:ext cx="6321600" cy="30024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SzPts val="1700"/>
              <a:buChar char="●"/>
            </a:pPr>
            <a:r>
              <a:rPr lang="en-GB" sz="1700"/>
              <a:t>Use Huridocs ESF &amp; Microthesauri as a reference framework for HR documentation but extend it for tech abuse</a:t>
            </a:r>
            <a:endParaRPr sz="1700"/>
          </a:p>
          <a:p>
            <a:pPr indent="-317500" lvl="1" marL="914400" rtl="0" algn="l">
              <a:lnSpc>
                <a:spcPct val="105000"/>
              </a:lnSpc>
              <a:spcBef>
                <a:spcPts val="0"/>
              </a:spcBef>
              <a:spcAft>
                <a:spcPts val="0"/>
              </a:spcAft>
              <a:buSzPts val="1400"/>
              <a:buChar char="○"/>
            </a:pPr>
            <a:r>
              <a:rPr lang="en-GB"/>
              <a:t>Micro view - Streamline data with shared language</a:t>
            </a:r>
            <a:endParaRPr/>
          </a:p>
          <a:p>
            <a:pPr indent="-317500" lvl="1" marL="914400" rtl="0" algn="l">
              <a:lnSpc>
                <a:spcPct val="105000"/>
              </a:lnSpc>
              <a:spcBef>
                <a:spcPts val="0"/>
              </a:spcBef>
              <a:spcAft>
                <a:spcPts val="0"/>
              </a:spcAft>
              <a:buSzPts val="1400"/>
              <a:buChar char="○"/>
            </a:pPr>
            <a:r>
              <a:rPr lang="en-GB"/>
              <a:t>Extend for Tech Abuse </a:t>
            </a:r>
            <a:br>
              <a:rPr lang="en-GB"/>
            </a:br>
            <a:r>
              <a:rPr lang="en-GB"/>
              <a:t>such as AI (Inclusion of </a:t>
            </a:r>
            <a:r>
              <a:rPr lang="en-GB" u="sng">
                <a:solidFill>
                  <a:schemeClr val="hlink"/>
                </a:solidFill>
                <a:hlinkClick r:id="rId3"/>
              </a:rPr>
              <a:t>MIT AI Risk Repository</a:t>
            </a:r>
            <a:r>
              <a:rPr lang="en-GB"/>
              <a:t>?)</a:t>
            </a:r>
            <a:br>
              <a:rPr lang="en-GB"/>
            </a:br>
            <a:endParaRPr/>
          </a:p>
          <a:p>
            <a:pPr indent="-336550" lvl="0" marL="457200" rtl="0" algn="l">
              <a:spcBef>
                <a:spcPts val="0"/>
              </a:spcBef>
              <a:spcAft>
                <a:spcPts val="0"/>
              </a:spcAft>
              <a:buSzPts val="1700"/>
              <a:buChar char="●"/>
            </a:pPr>
            <a:r>
              <a:rPr lang="en-GB" sz="1700"/>
              <a:t>R</a:t>
            </a:r>
            <a:r>
              <a:rPr lang="en-GB" sz="1700"/>
              <a:t>efer to  GDELT CAMEO for machine learning/automation for research &amp; etc </a:t>
            </a:r>
            <a:endParaRPr sz="1700"/>
          </a:p>
          <a:p>
            <a:pPr indent="-336550" lvl="1" marL="914400" rtl="0" algn="l">
              <a:lnSpc>
                <a:spcPct val="105000"/>
              </a:lnSpc>
              <a:spcBef>
                <a:spcPts val="0"/>
              </a:spcBef>
              <a:spcAft>
                <a:spcPts val="0"/>
              </a:spcAft>
              <a:buSzPts val="1700"/>
              <a:buChar char="○"/>
            </a:pPr>
            <a:r>
              <a:rPr lang="en-GB"/>
              <a:t>Macro view - Automated Trend Identification</a:t>
            </a:r>
            <a:br>
              <a:rPr lang="en-GB"/>
            </a:br>
            <a:endParaRPr sz="1700"/>
          </a:p>
          <a:p>
            <a:pPr indent="-336550" lvl="0" marL="457200" rtl="0" algn="l">
              <a:spcBef>
                <a:spcPts val="0"/>
              </a:spcBef>
              <a:spcAft>
                <a:spcPts val="0"/>
              </a:spcAft>
              <a:buSzPts val="1700"/>
              <a:buChar char="●"/>
            </a:pPr>
            <a:r>
              <a:rPr b="1" lang="en-GB" sz="1700"/>
              <a:t>Any questions?</a:t>
            </a:r>
            <a:endParaRPr b="1" sz="1700"/>
          </a:p>
        </p:txBody>
      </p:sp>
      <p:sp>
        <p:nvSpPr>
          <p:cNvPr id="298" name="Google Shape;298;p36"/>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Recommendations </a:t>
            </a:r>
            <a:endParaRPr>
              <a:solidFill>
                <a:schemeClr val="accent1"/>
              </a:solidFill>
            </a:endParaRPr>
          </a:p>
        </p:txBody>
      </p:sp>
      <p:pic>
        <p:nvPicPr>
          <p:cNvPr id="299" name="Google Shape;299;p36"/>
          <p:cNvPicPr preferRelativeResize="0"/>
          <p:nvPr/>
        </p:nvPicPr>
        <p:blipFill>
          <a:blip r:embed="rId4">
            <a:alphaModFix amt="58999"/>
          </a:blip>
          <a:stretch>
            <a:fillRect/>
          </a:stretch>
        </p:blipFill>
        <p:spPr>
          <a:xfrm>
            <a:off x="7408344" y="1631325"/>
            <a:ext cx="639601" cy="639599"/>
          </a:xfrm>
          <a:prstGeom prst="rect">
            <a:avLst/>
          </a:prstGeom>
          <a:noFill/>
          <a:ln>
            <a:noFill/>
          </a:ln>
        </p:spPr>
      </p:pic>
      <p:pic>
        <p:nvPicPr>
          <p:cNvPr id="300" name="Google Shape;300;p36"/>
          <p:cNvPicPr preferRelativeResize="0"/>
          <p:nvPr/>
        </p:nvPicPr>
        <p:blipFill>
          <a:blip r:embed="rId5">
            <a:alphaModFix amt="56000"/>
          </a:blip>
          <a:stretch>
            <a:fillRect/>
          </a:stretch>
        </p:blipFill>
        <p:spPr>
          <a:xfrm>
            <a:off x="7367888" y="2851075"/>
            <a:ext cx="720513" cy="68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What’s </a:t>
            </a:r>
            <a:r>
              <a:rPr lang="en-GB">
                <a:solidFill>
                  <a:schemeClr val="accent1"/>
                </a:solidFill>
              </a:rPr>
              <a:t>the</a:t>
            </a:r>
            <a:r>
              <a:rPr lang="en-GB">
                <a:solidFill>
                  <a:schemeClr val="accent1"/>
                </a:solidFill>
              </a:rPr>
              <a:t> story?</a:t>
            </a:r>
            <a:endParaRPr>
              <a:solidFill>
                <a:schemeClr val="accent1"/>
              </a:solidFill>
            </a:endParaRPr>
          </a:p>
          <a:p>
            <a:pPr indent="0" lvl="0" marL="0" rtl="0" algn="l">
              <a:spcBef>
                <a:spcPts val="0"/>
              </a:spcBef>
              <a:spcAft>
                <a:spcPts val="0"/>
              </a:spcAft>
              <a:buNone/>
            </a:pPr>
            <a:r>
              <a:t/>
            </a:r>
            <a:endParaRPr>
              <a:solidFill>
                <a:schemeClr val="accent1"/>
              </a:solidFill>
            </a:endParaRPr>
          </a:p>
        </p:txBody>
      </p:sp>
      <p:pic>
        <p:nvPicPr>
          <p:cNvPr id="89" name="Google Shape;89;p15"/>
          <p:cNvPicPr preferRelativeResize="0"/>
          <p:nvPr/>
        </p:nvPicPr>
        <p:blipFill rotWithShape="1">
          <a:blip r:embed="rId3">
            <a:alphaModFix/>
          </a:blip>
          <a:srcRect b="0" l="-1750" r="1750" t="0"/>
          <a:stretch/>
        </p:blipFill>
        <p:spPr>
          <a:xfrm>
            <a:off x="880225" y="1577076"/>
            <a:ext cx="3503700" cy="2617650"/>
          </a:xfrm>
          <a:prstGeom prst="rect">
            <a:avLst/>
          </a:prstGeom>
          <a:noFill/>
          <a:ln>
            <a:noFill/>
          </a:ln>
        </p:spPr>
      </p:pic>
      <p:pic>
        <p:nvPicPr>
          <p:cNvPr id="90" name="Google Shape;90;p15"/>
          <p:cNvPicPr preferRelativeResize="0"/>
          <p:nvPr/>
        </p:nvPicPr>
        <p:blipFill>
          <a:blip r:embed="rId4">
            <a:alphaModFix amt="91000"/>
          </a:blip>
          <a:stretch>
            <a:fillRect/>
          </a:stretch>
        </p:blipFill>
        <p:spPr>
          <a:xfrm>
            <a:off x="4916200" y="1503975"/>
            <a:ext cx="3305284" cy="1716675"/>
          </a:xfrm>
          <a:prstGeom prst="rect">
            <a:avLst/>
          </a:prstGeom>
          <a:noFill/>
          <a:ln>
            <a:noFill/>
          </a:ln>
        </p:spPr>
      </p:pic>
      <p:sp>
        <p:nvSpPr>
          <p:cNvPr id="91" name="Google Shape;91;p15"/>
          <p:cNvSpPr txBox="1"/>
          <p:nvPr/>
        </p:nvSpPr>
        <p:spPr>
          <a:xfrm>
            <a:off x="3530625" y="3704550"/>
            <a:ext cx="1914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Schibsted Grotesk"/>
                <a:ea typeface="Schibsted Grotesk"/>
                <a:cs typeface="Schibsted Grotesk"/>
                <a:sym typeface="Schibsted Grotesk"/>
              </a:rPr>
              <a:t>Sinar Project</a:t>
            </a:r>
            <a:endParaRPr b="1" sz="1700">
              <a:solidFill>
                <a:schemeClr val="lt1"/>
              </a:solidFill>
              <a:latin typeface="Schibsted Grotesk"/>
              <a:ea typeface="Schibsted Grotesk"/>
              <a:cs typeface="Schibsted Grotesk"/>
              <a:sym typeface="Schibsted Grotesk"/>
            </a:endParaRPr>
          </a:p>
        </p:txBody>
      </p:sp>
      <p:sp>
        <p:nvSpPr>
          <p:cNvPr id="92" name="Google Shape;92;p15"/>
          <p:cNvSpPr txBox="1"/>
          <p:nvPr>
            <p:ph idx="1" type="body"/>
          </p:nvPr>
        </p:nvSpPr>
        <p:spPr>
          <a:xfrm>
            <a:off x="5991500" y="4288750"/>
            <a:ext cx="2596200" cy="690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i="1" lang="en-GB" sz="1600">
                <a:solidFill>
                  <a:srgbClr val="93C47D"/>
                </a:solidFill>
              </a:rPr>
              <a:t>Excel/Google Sheets</a:t>
            </a:r>
            <a:endParaRPr i="1" sz="1600">
              <a:solidFill>
                <a:srgbClr val="93C47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Rightscon Taipei (Feb) </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98" name="Google Shape;98;p16"/>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pic>
        <p:nvPicPr>
          <p:cNvPr id="99" name="Google Shape;99;p16"/>
          <p:cNvPicPr preferRelativeResize="0"/>
          <p:nvPr/>
        </p:nvPicPr>
        <p:blipFill>
          <a:blip r:embed="rId3">
            <a:alphaModFix/>
          </a:blip>
          <a:stretch>
            <a:fillRect/>
          </a:stretch>
        </p:blipFill>
        <p:spPr>
          <a:xfrm>
            <a:off x="5522077" y="1413000"/>
            <a:ext cx="2876500" cy="3204999"/>
          </a:xfrm>
          <a:prstGeom prst="rect">
            <a:avLst/>
          </a:prstGeom>
          <a:noFill/>
          <a:ln>
            <a:noFill/>
          </a:ln>
        </p:spPr>
      </p:pic>
      <p:pic>
        <p:nvPicPr>
          <p:cNvPr id="100" name="Google Shape;100;p16"/>
          <p:cNvPicPr preferRelativeResize="0"/>
          <p:nvPr/>
        </p:nvPicPr>
        <p:blipFill>
          <a:blip r:embed="rId4">
            <a:alphaModFix/>
          </a:blip>
          <a:stretch>
            <a:fillRect/>
          </a:stretch>
        </p:blipFill>
        <p:spPr>
          <a:xfrm>
            <a:off x="1225150" y="1413000"/>
            <a:ext cx="4239877" cy="3179900"/>
          </a:xfrm>
          <a:prstGeom prst="rect">
            <a:avLst/>
          </a:prstGeom>
          <a:noFill/>
          <a:ln>
            <a:noFill/>
          </a:ln>
        </p:spPr>
      </p:pic>
      <p:pic>
        <p:nvPicPr>
          <p:cNvPr id="101" name="Google Shape;101;p16"/>
          <p:cNvPicPr preferRelativeResize="0"/>
          <p:nvPr/>
        </p:nvPicPr>
        <p:blipFill>
          <a:blip r:embed="rId5">
            <a:alphaModFix/>
          </a:blip>
          <a:stretch>
            <a:fillRect/>
          </a:stretch>
        </p:blipFill>
        <p:spPr>
          <a:xfrm>
            <a:off x="2960370" y="3731850"/>
            <a:ext cx="2238211" cy="635400"/>
          </a:xfrm>
          <a:prstGeom prst="rect">
            <a:avLst/>
          </a:prstGeom>
          <a:noFill/>
          <a:ln>
            <a:noFill/>
          </a:ln>
        </p:spPr>
      </p:pic>
      <p:pic>
        <p:nvPicPr>
          <p:cNvPr id="102" name="Google Shape;102;p16"/>
          <p:cNvPicPr preferRelativeResize="0"/>
          <p:nvPr/>
        </p:nvPicPr>
        <p:blipFill>
          <a:blip r:embed="rId6">
            <a:alphaModFix/>
          </a:blip>
          <a:stretch>
            <a:fillRect/>
          </a:stretch>
        </p:blipFill>
        <p:spPr>
          <a:xfrm>
            <a:off x="5557127" y="3710802"/>
            <a:ext cx="2386485" cy="67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What’s the story?</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108" name="Google Shape;108;p17"/>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pic>
        <p:nvPicPr>
          <p:cNvPr id="109" name="Google Shape;109;p17"/>
          <p:cNvPicPr preferRelativeResize="0"/>
          <p:nvPr/>
        </p:nvPicPr>
        <p:blipFill>
          <a:blip r:embed="rId3">
            <a:alphaModFix/>
          </a:blip>
          <a:stretch>
            <a:fillRect/>
          </a:stretch>
        </p:blipFill>
        <p:spPr>
          <a:xfrm>
            <a:off x="2643220" y="2088050"/>
            <a:ext cx="2238211" cy="635400"/>
          </a:xfrm>
          <a:prstGeom prst="rect">
            <a:avLst/>
          </a:prstGeom>
          <a:noFill/>
          <a:ln>
            <a:noFill/>
          </a:ln>
        </p:spPr>
      </p:pic>
      <p:pic>
        <p:nvPicPr>
          <p:cNvPr id="110" name="Google Shape;110;p17"/>
          <p:cNvPicPr preferRelativeResize="0"/>
          <p:nvPr/>
        </p:nvPicPr>
        <p:blipFill>
          <a:blip r:embed="rId4">
            <a:alphaModFix amt="62000"/>
          </a:blip>
          <a:stretch>
            <a:fillRect/>
          </a:stretch>
        </p:blipFill>
        <p:spPr>
          <a:xfrm>
            <a:off x="5458952" y="2067002"/>
            <a:ext cx="2386485" cy="677500"/>
          </a:xfrm>
          <a:prstGeom prst="rect">
            <a:avLst/>
          </a:prstGeom>
          <a:noFill/>
          <a:ln>
            <a:noFill/>
          </a:ln>
        </p:spPr>
      </p:pic>
      <p:pic>
        <p:nvPicPr>
          <p:cNvPr id="111" name="Google Shape;111;p17"/>
          <p:cNvPicPr preferRelativeResize="0"/>
          <p:nvPr/>
        </p:nvPicPr>
        <p:blipFill>
          <a:blip r:embed="rId5">
            <a:alphaModFix/>
          </a:blip>
          <a:stretch>
            <a:fillRect/>
          </a:stretch>
        </p:blipFill>
        <p:spPr>
          <a:xfrm>
            <a:off x="3979872" y="2953438"/>
            <a:ext cx="2482128" cy="466725"/>
          </a:xfrm>
          <a:prstGeom prst="rect">
            <a:avLst/>
          </a:prstGeom>
          <a:noFill/>
          <a:ln>
            <a:noFill/>
          </a:ln>
        </p:spPr>
      </p:pic>
      <p:sp>
        <p:nvSpPr>
          <p:cNvPr id="112" name="Google Shape;112;p17"/>
          <p:cNvSpPr txBox="1"/>
          <p:nvPr/>
        </p:nvSpPr>
        <p:spPr>
          <a:xfrm>
            <a:off x="4649888" y="3267750"/>
            <a:ext cx="17517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chemeClr val="lt1"/>
                </a:solidFill>
                <a:highlight>
                  <a:schemeClr val="dk2"/>
                </a:highlight>
                <a:latin typeface="Lato"/>
                <a:ea typeface="Lato"/>
                <a:cs typeface="Lato"/>
                <a:sym typeface="Lato"/>
              </a:rPr>
              <a:t>  CAMEO  </a:t>
            </a:r>
            <a:r>
              <a:rPr b="1" lang="en-GB" sz="1700">
                <a:solidFill>
                  <a:schemeClr val="dk2"/>
                </a:solidFill>
                <a:highlight>
                  <a:schemeClr val="dk2"/>
                </a:highlight>
                <a:latin typeface="Lato"/>
                <a:ea typeface="Lato"/>
                <a:cs typeface="Lato"/>
                <a:sym typeface="Lato"/>
              </a:rPr>
              <a:t>.</a:t>
            </a:r>
            <a:r>
              <a:rPr b="1" lang="en-GB" sz="1700">
                <a:solidFill>
                  <a:schemeClr val="lt1"/>
                </a:solidFill>
                <a:highlight>
                  <a:schemeClr val="dk2"/>
                </a:highlight>
                <a:latin typeface="Lato"/>
                <a:ea typeface="Lato"/>
                <a:cs typeface="Lato"/>
                <a:sym typeface="Lato"/>
              </a:rPr>
              <a:t> </a:t>
            </a:r>
            <a:endParaRPr b="1" sz="1700">
              <a:solidFill>
                <a:schemeClr val="lt1"/>
              </a:solidFill>
              <a:highlight>
                <a:schemeClr val="dk2"/>
              </a:highlight>
              <a:latin typeface="Lato"/>
              <a:ea typeface="Lato"/>
              <a:cs typeface="Lato"/>
              <a:sym typeface="Lato"/>
            </a:endParaRPr>
          </a:p>
        </p:txBody>
      </p:sp>
      <p:cxnSp>
        <p:nvCxnSpPr>
          <p:cNvPr id="113" name="Google Shape;113;p17"/>
          <p:cNvCxnSpPr/>
          <p:nvPr/>
        </p:nvCxnSpPr>
        <p:spPr>
          <a:xfrm>
            <a:off x="2985750" y="2815925"/>
            <a:ext cx="4624500" cy="0"/>
          </a:xfrm>
          <a:prstGeom prst="straightConnector1">
            <a:avLst/>
          </a:prstGeom>
          <a:noFill/>
          <a:ln cap="flat" cmpd="sng" w="9525">
            <a:solidFill>
              <a:srgbClr val="B7B7B7"/>
            </a:solidFill>
            <a:prstDash val="dashDot"/>
            <a:round/>
            <a:headEnd len="med" w="med" type="none"/>
            <a:tailEnd len="med" w="med" type="none"/>
          </a:ln>
        </p:spPr>
      </p:cxnSp>
      <p:sp>
        <p:nvSpPr>
          <p:cNvPr id="114" name="Google Shape;114;p17"/>
          <p:cNvSpPr txBox="1"/>
          <p:nvPr/>
        </p:nvSpPr>
        <p:spPr>
          <a:xfrm>
            <a:off x="2209800" y="3705300"/>
            <a:ext cx="5756700" cy="1062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GB" sz="1900">
                <a:solidFill>
                  <a:srgbClr val="3C78D8"/>
                </a:solidFill>
              </a:rPr>
              <a:t>DATA STANDARDS allow different organisations to </a:t>
            </a:r>
            <a:r>
              <a:rPr b="1" i="1" lang="en-GB" sz="1900">
                <a:solidFill>
                  <a:srgbClr val="3C78D8"/>
                </a:solidFill>
              </a:rPr>
              <a:t>collaborate together by having a shared language</a:t>
            </a:r>
            <a:endParaRPr b="1" i="1" sz="1900">
              <a:solidFill>
                <a:srgbClr val="3C78D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a:t>
            </a:r>
            <a:r>
              <a:rPr lang="en-GB">
                <a:solidFill>
                  <a:schemeClr val="accent1"/>
                </a:solidFill>
              </a:rPr>
              <a:t>?</a:t>
            </a:r>
            <a:endParaRPr/>
          </a:p>
        </p:txBody>
      </p:sp>
      <p:sp>
        <p:nvSpPr>
          <p:cNvPr id="120" name="Google Shape;120;p1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1" name="Google Shape;121;p18"/>
          <p:cNvPicPr preferRelativeResize="0"/>
          <p:nvPr/>
        </p:nvPicPr>
        <p:blipFill>
          <a:blip r:embed="rId3">
            <a:alphaModFix/>
          </a:blip>
          <a:stretch>
            <a:fillRect/>
          </a:stretch>
        </p:blipFill>
        <p:spPr>
          <a:xfrm>
            <a:off x="2410100" y="1363213"/>
            <a:ext cx="3666027" cy="3467525"/>
          </a:xfrm>
          <a:prstGeom prst="rect">
            <a:avLst/>
          </a:prstGeom>
          <a:noFill/>
          <a:ln cap="flat" cmpd="sng" w="9525">
            <a:solidFill>
              <a:schemeClr val="dk2"/>
            </a:solidFill>
            <a:prstDash val="solid"/>
            <a:round/>
            <a:headEnd len="sm" w="sm" type="none"/>
            <a:tailEnd len="sm" w="sm" type="none"/>
          </a:ln>
        </p:spPr>
      </p:pic>
      <p:pic>
        <p:nvPicPr>
          <p:cNvPr id="122" name="Google Shape;122;p18"/>
          <p:cNvPicPr preferRelativeResize="0"/>
          <p:nvPr/>
        </p:nvPicPr>
        <p:blipFill>
          <a:blip r:embed="rId4">
            <a:alphaModFix/>
          </a:blip>
          <a:stretch>
            <a:fillRect/>
          </a:stretch>
        </p:blipFill>
        <p:spPr>
          <a:xfrm>
            <a:off x="6512701" y="575949"/>
            <a:ext cx="2114550" cy="600300"/>
          </a:xfrm>
          <a:prstGeom prst="rect">
            <a:avLst/>
          </a:prstGeom>
          <a:noFill/>
          <a:ln>
            <a:noFill/>
          </a:ln>
        </p:spPr>
      </p:pic>
      <p:grpSp>
        <p:nvGrpSpPr>
          <p:cNvPr id="123" name="Google Shape;123;p18"/>
          <p:cNvGrpSpPr/>
          <p:nvPr/>
        </p:nvGrpSpPr>
        <p:grpSpPr>
          <a:xfrm>
            <a:off x="5077607" y="1492175"/>
            <a:ext cx="3750144" cy="2213600"/>
            <a:chOff x="5077607" y="1492175"/>
            <a:chExt cx="3750144" cy="2213600"/>
          </a:xfrm>
        </p:grpSpPr>
        <p:pic>
          <p:nvPicPr>
            <p:cNvPr id="124" name="Google Shape;124;p18"/>
            <p:cNvPicPr preferRelativeResize="0"/>
            <p:nvPr/>
          </p:nvPicPr>
          <p:blipFill>
            <a:blip r:embed="rId5">
              <a:alphaModFix/>
            </a:blip>
            <a:stretch>
              <a:fillRect/>
            </a:stretch>
          </p:blipFill>
          <p:spPr>
            <a:xfrm>
              <a:off x="5181863" y="1492175"/>
              <a:ext cx="3645888" cy="1202000"/>
            </a:xfrm>
            <a:prstGeom prst="rect">
              <a:avLst/>
            </a:prstGeom>
            <a:noFill/>
            <a:ln cap="flat" cmpd="sng" w="9525">
              <a:solidFill>
                <a:schemeClr val="accent6"/>
              </a:solidFill>
              <a:prstDash val="solid"/>
              <a:round/>
              <a:headEnd len="sm" w="sm" type="none"/>
              <a:tailEnd len="sm" w="sm" type="none"/>
            </a:ln>
          </p:spPr>
        </p:pic>
        <p:cxnSp>
          <p:nvCxnSpPr>
            <p:cNvPr id="125" name="Google Shape;125;p18"/>
            <p:cNvCxnSpPr>
              <a:stCxn id="124" idx="2"/>
            </p:cNvCxnSpPr>
            <p:nvPr/>
          </p:nvCxnSpPr>
          <p:spPr>
            <a:xfrm flipH="1">
              <a:off x="5077607" y="2694175"/>
              <a:ext cx="1927200" cy="1011600"/>
            </a:xfrm>
            <a:prstGeom prst="straightConnector1">
              <a:avLst/>
            </a:prstGeom>
            <a:noFill/>
            <a:ln cap="flat" cmpd="sng" w="9525">
              <a:solidFill>
                <a:schemeClr val="accent6"/>
              </a:solidFill>
              <a:prstDash val="solid"/>
              <a:round/>
              <a:headEnd len="med" w="med" type="none"/>
              <a:tailEnd len="med" w="med" type="none"/>
            </a:ln>
          </p:spPr>
        </p:cxnSp>
      </p:grpSp>
      <p:grpSp>
        <p:nvGrpSpPr>
          <p:cNvPr id="126" name="Google Shape;126;p18"/>
          <p:cNvGrpSpPr/>
          <p:nvPr/>
        </p:nvGrpSpPr>
        <p:grpSpPr>
          <a:xfrm>
            <a:off x="2984351" y="3394227"/>
            <a:ext cx="5790886" cy="1079575"/>
            <a:chOff x="2984351" y="3394227"/>
            <a:chExt cx="5790886" cy="1079575"/>
          </a:xfrm>
        </p:grpSpPr>
        <p:pic>
          <p:nvPicPr>
            <p:cNvPr id="127" name="Google Shape;127;p18"/>
            <p:cNvPicPr preferRelativeResize="0"/>
            <p:nvPr/>
          </p:nvPicPr>
          <p:blipFill>
            <a:blip r:embed="rId6">
              <a:alphaModFix/>
            </a:blip>
            <a:stretch>
              <a:fillRect/>
            </a:stretch>
          </p:blipFill>
          <p:spPr>
            <a:xfrm>
              <a:off x="5918951" y="3394227"/>
              <a:ext cx="2856286" cy="1079575"/>
            </a:xfrm>
            <a:prstGeom prst="rect">
              <a:avLst/>
            </a:prstGeom>
            <a:noFill/>
            <a:ln cap="flat" cmpd="sng" w="9525">
              <a:solidFill>
                <a:schemeClr val="accent6"/>
              </a:solidFill>
              <a:prstDash val="solid"/>
              <a:round/>
              <a:headEnd len="sm" w="sm" type="none"/>
              <a:tailEnd len="sm" w="sm" type="none"/>
            </a:ln>
          </p:spPr>
        </p:pic>
        <p:cxnSp>
          <p:nvCxnSpPr>
            <p:cNvPr id="128" name="Google Shape;128;p18"/>
            <p:cNvCxnSpPr>
              <a:stCxn id="127" idx="1"/>
            </p:cNvCxnSpPr>
            <p:nvPr/>
          </p:nvCxnSpPr>
          <p:spPr>
            <a:xfrm flipH="1">
              <a:off x="2984351" y="3934014"/>
              <a:ext cx="2934600" cy="413400"/>
            </a:xfrm>
            <a:prstGeom prst="straightConnector1">
              <a:avLst/>
            </a:prstGeom>
            <a:noFill/>
            <a:ln cap="flat" cmpd="sng" w="9525">
              <a:solidFill>
                <a:schemeClr val="accent6"/>
              </a:solidFill>
              <a:prstDash val="solid"/>
              <a:round/>
              <a:headEnd len="med" w="med" type="none"/>
              <a:tailEnd len="med" w="med" type="none"/>
            </a:ln>
          </p:spPr>
        </p:cxnSp>
      </p:grpSp>
      <p:sp>
        <p:nvSpPr>
          <p:cNvPr id="129" name="Google Shape;129;p18"/>
          <p:cNvSpPr txBox="1"/>
          <p:nvPr>
            <p:ph idx="1" type="body"/>
          </p:nvPr>
        </p:nvSpPr>
        <p:spPr>
          <a:xfrm>
            <a:off x="2324050" y="4783125"/>
            <a:ext cx="6321600" cy="362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935"/>
              <a:buNone/>
            </a:pPr>
            <a:r>
              <a:rPr lang="en-GB" sz="1130" u="sng">
                <a:solidFill>
                  <a:schemeClr val="hlink"/>
                </a:solidFill>
                <a:hlinkClick r:id="rId7"/>
              </a:rPr>
              <a:t>https://huridocs.org/resource-library/monitoring-and-documenting-human-rights-violations/</a:t>
            </a:r>
            <a:r>
              <a:rPr lang="en-GB" sz="1130"/>
              <a:t> </a:t>
            </a:r>
            <a:endParaRPr sz="1130"/>
          </a:p>
        </p:txBody>
      </p:sp>
      <p:pic>
        <p:nvPicPr>
          <p:cNvPr id="130" name="Google Shape;130;p18"/>
          <p:cNvPicPr preferRelativeResize="0"/>
          <p:nvPr/>
        </p:nvPicPr>
        <p:blipFill>
          <a:blip r:embed="rId8">
            <a:alphaModFix amt="60000"/>
          </a:blip>
          <a:stretch>
            <a:fillRect/>
          </a:stretch>
        </p:blipFill>
        <p:spPr>
          <a:xfrm>
            <a:off x="334900" y="764850"/>
            <a:ext cx="1444025" cy="1257825"/>
          </a:xfrm>
          <a:prstGeom prst="rect">
            <a:avLst/>
          </a:prstGeom>
          <a:noFill/>
          <a:ln>
            <a:noFill/>
          </a:ln>
        </p:spPr>
      </p:pic>
      <p:pic>
        <p:nvPicPr>
          <p:cNvPr id="131" name="Google Shape;131;p18"/>
          <p:cNvPicPr preferRelativeResize="0"/>
          <p:nvPr/>
        </p:nvPicPr>
        <p:blipFill>
          <a:blip r:embed="rId9">
            <a:alphaModFix amt="58999"/>
          </a:blip>
          <a:stretch>
            <a:fillRect/>
          </a:stretch>
        </p:blipFill>
        <p:spPr>
          <a:xfrm>
            <a:off x="334887" y="2192225"/>
            <a:ext cx="1202001" cy="1202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a:t>
            </a:r>
            <a:endParaRPr/>
          </a:p>
        </p:txBody>
      </p:sp>
      <p:sp>
        <p:nvSpPr>
          <p:cNvPr id="137" name="Google Shape;137;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i="1" lang="en-GB" sz="1600"/>
              <a:t>History of HURIDOCS (Human Rights Information and Documentation Systems)</a:t>
            </a:r>
            <a:endParaRPr i="1" sz="1600"/>
          </a:p>
          <a:p>
            <a:pPr indent="-304800" lvl="1" marL="914400" rtl="0" algn="l">
              <a:lnSpc>
                <a:spcPct val="115000"/>
              </a:lnSpc>
              <a:spcBef>
                <a:spcPts val="0"/>
              </a:spcBef>
              <a:spcAft>
                <a:spcPts val="0"/>
              </a:spcAft>
              <a:buSzPts val="1200"/>
              <a:buChar char="○"/>
            </a:pPr>
            <a:r>
              <a:rPr lang="en-GB" sz="1200"/>
              <a:t>Org founded in 1970s </a:t>
            </a:r>
            <a:endParaRPr sz="1200"/>
          </a:p>
          <a:p>
            <a:pPr indent="-304800" lvl="1" marL="914400" rtl="0" algn="l">
              <a:lnSpc>
                <a:spcPct val="115000"/>
              </a:lnSpc>
              <a:spcBef>
                <a:spcPts val="0"/>
              </a:spcBef>
              <a:spcAft>
                <a:spcPts val="0"/>
              </a:spcAft>
              <a:buSzPts val="1200"/>
              <a:buChar char="○"/>
            </a:pPr>
            <a:r>
              <a:rPr lang="en-GB" sz="1200"/>
              <a:t>Huridocs applied info science(methodology) in the 80s, and  developed into Event Standard Format in the 90s. </a:t>
            </a:r>
            <a:endParaRPr sz="1200"/>
          </a:p>
          <a:p>
            <a:pPr indent="-304800" lvl="1" marL="914400" rtl="0" algn="l">
              <a:lnSpc>
                <a:spcPct val="115000"/>
              </a:lnSpc>
              <a:spcBef>
                <a:spcPts val="0"/>
              </a:spcBef>
              <a:spcAft>
                <a:spcPts val="0"/>
              </a:spcAft>
              <a:buSzPts val="1200"/>
              <a:buChar char="○"/>
            </a:pPr>
            <a:r>
              <a:rPr b="1" lang="en-GB" sz="1200"/>
              <a:t>Event Standard Format was used as the base for software program</a:t>
            </a:r>
            <a:r>
              <a:rPr lang="en-GB" sz="1200"/>
              <a:t> called Evsys (1993)</a:t>
            </a:r>
            <a:endParaRPr sz="1200"/>
          </a:p>
          <a:p>
            <a:pPr indent="-304800" lvl="1" marL="914400" rtl="0" algn="l">
              <a:lnSpc>
                <a:spcPct val="115000"/>
              </a:lnSpc>
              <a:spcBef>
                <a:spcPts val="0"/>
              </a:spcBef>
              <a:spcAft>
                <a:spcPts val="0"/>
              </a:spcAft>
              <a:buSzPts val="1200"/>
              <a:buChar char="○"/>
            </a:pPr>
            <a:r>
              <a:rPr lang="en-GB" sz="1200"/>
              <a:t>2009 - OpenEvsys, an open-source tool for documenting human rights violations based on the Events Standards Formats. 2013 - Casebox - case management software.</a:t>
            </a:r>
            <a:endParaRPr sz="1200"/>
          </a:p>
          <a:p>
            <a:pPr indent="-304800" lvl="1" marL="914400" rtl="0" algn="l">
              <a:lnSpc>
                <a:spcPct val="105000"/>
              </a:lnSpc>
              <a:spcBef>
                <a:spcPts val="0"/>
              </a:spcBef>
              <a:spcAft>
                <a:spcPts val="0"/>
              </a:spcAft>
              <a:buSzPts val="1200"/>
              <a:buChar char="○"/>
            </a:pPr>
            <a:r>
              <a:rPr lang="en-GB" sz="1200"/>
              <a:t>Specifically tailored to documenting nuances of</a:t>
            </a:r>
            <a:endParaRPr sz="1200"/>
          </a:p>
          <a:p>
            <a:pPr indent="-304800" lvl="2" marL="1371600" rtl="0" algn="l">
              <a:lnSpc>
                <a:spcPct val="105000"/>
              </a:lnSpc>
              <a:spcBef>
                <a:spcPts val="0"/>
              </a:spcBef>
              <a:spcAft>
                <a:spcPts val="0"/>
              </a:spcAft>
              <a:buSzPts val="1200"/>
              <a:buChar char="■"/>
            </a:pPr>
            <a:r>
              <a:rPr lang="en-GB" sz="1200"/>
              <a:t>human rights violations,</a:t>
            </a:r>
            <a:endParaRPr sz="1200"/>
          </a:p>
          <a:p>
            <a:pPr indent="-304800" lvl="2" marL="1371600" rtl="0" algn="l">
              <a:lnSpc>
                <a:spcPct val="105000"/>
              </a:lnSpc>
              <a:spcBef>
                <a:spcPts val="0"/>
              </a:spcBef>
              <a:spcAft>
                <a:spcPts val="0"/>
              </a:spcAft>
              <a:buSzPts val="1200"/>
              <a:buChar char="■"/>
            </a:pPr>
            <a:r>
              <a:rPr lang="en-GB" sz="1200"/>
              <a:t>including the legal frameworks</a:t>
            </a:r>
            <a:endParaRPr sz="1200"/>
          </a:p>
        </p:txBody>
      </p:sp>
      <p:pic>
        <p:nvPicPr>
          <p:cNvPr id="138" name="Google Shape;138;p19"/>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39" name="Google Shape;139;p19"/>
          <p:cNvPicPr preferRelativeResize="0"/>
          <p:nvPr/>
        </p:nvPicPr>
        <p:blipFill>
          <a:blip r:embed="rId4">
            <a:alphaModFix amt="58999"/>
          </a:blip>
          <a:stretch>
            <a:fillRect/>
          </a:stretch>
        </p:blipFill>
        <p:spPr>
          <a:xfrm>
            <a:off x="334887" y="2192225"/>
            <a:ext cx="1202001" cy="1202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a:t>
            </a:r>
            <a:endParaRPr/>
          </a:p>
        </p:txBody>
      </p:sp>
      <p:pic>
        <p:nvPicPr>
          <p:cNvPr id="145" name="Google Shape;145;p20"/>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46" name="Google Shape;146;p20"/>
          <p:cNvPicPr preferRelativeResize="0"/>
          <p:nvPr/>
        </p:nvPicPr>
        <p:blipFill>
          <a:blip r:embed="rId4">
            <a:alphaModFix amt="58999"/>
          </a:blip>
          <a:stretch>
            <a:fillRect/>
          </a:stretch>
        </p:blipFill>
        <p:spPr>
          <a:xfrm>
            <a:off x="334887" y="2192225"/>
            <a:ext cx="1202001" cy="1202001"/>
          </a:xfrm>
          <a:prstGeom prst="rect">
            <a:avLst/>
          </a:prstGeom>
          <a:noFill/>
          <a:ln>
            <a:noFill/>
          </a:ln>
        </p:spPr>
      </p:pic>
      <p:sp>
        <p:nvSpPr>
          <p:cNvPr id="147" name="Google Shape;147;p2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lt2"/>
              </a:buClr>
              <a:buSzPts val="1900"/>
              <a:buChar char="●"/>
            </a:pPr>
            <a:r>
              <a:rPr b="1" lang="en-GB" sz="1900">
                <a:solidFill>
                  <a:schemeClr val="lt2"/>
                </a:solidFill>
              </a:rPr>
              <a:t>Event Standard Format </a:t>
            </a:r>
            <a:r>
              <a:rPr lang="en-GB" sz="1900">
                <a:solidFill>
                  <a:schemeClr val="lt2"/>
                </a:solidFill>
              </a:rPr>
              <a:t>(methodology) </a:t>
            </a:r>
            <a:endParaRPr sz="1900">
              <a:solidFill>
                <a:schemeClr val="lt2"/>
              </a:solidFill>
            </a:endParaRPr>
          </a:p>
          <a:p>
            <a:pPr indent="-349250" lvl="0" marL="457200" rtl="0" algn="l">
              <a:lnSpc>
                <a:spcPct val="105000"/>
              </a:lnSpc>
              <a:spcBef>
                <a:spcPts val="0"/>
              </a:spcBef>
              <a:spcAft>
                <a:spcPts val="0"/>
              </a:spcAft>
              <a:buSzPts val="1900"/>
              <a:buChar char="●"/>
            </a:pPr>
            <a:r>
              <a:rPr b="1" lang="en-GB" sz="1900"/>
              <a:t>Microthesauri</a:t>
            </a:r>
            <a:r>
              <a:rPr lang="en-GB" sz="1900"/>
              <a:t> (vocabulary)</a:t>
            </a:r>
            <a:endParaRPr sz="1900"/>
          </a:p>
          <a:p>
            <a:pPr indent="-342900" lvl="1" marL="914400" rtl="0" algn="l">
              <a:spcBef>
                <a:spcPts val="0"/>
              </a:spcBef>
              <a:spcAft>
                <a:spcPts val="0"/>
              </a:spcAft>
              <a:buSzPts val="1800"/>
              <a:buChar char="○"/>
            </a:pPr>
            <a:r>
              <a:rPr lang="en-GB" sz="1800"/>
              <a:t>Streamlining Documentation &amp; Analysis</a:t>
            </a:r>
            <a:endParaRPr sz="1800"/>
          </a:p>
          <a:p>
            <a:pPr indent="-342900" lvl="1" marL="914400" rtl="0" algn="l">
              <a:spcBef>
                <a:spcPts val="0"/>
              </a:spcBef>
              <a:spcAft>
                <a:spcPts val="0"/>
              </a:spcAft>
              <a:buSzPts val="1800"/>
              <a:buChar char="○"/>
            </a:pPr>
            <a:r>
              <a:rPr lang="en-GB" sz="1800"/>
              <a:t>Controlled vocabularies or </a:t>
            </a:r>
            <a:br>
              <a:rPr lang="en-GB" sz="1800"/>
            </a:br>
            <a:r>
              <a:rPr lang="en-GB" sz="1800"/>
              <a:t>standardised lists of terms</a:t>
            </a:r>
            <a:endParaRPr sz="1800"/>
          </a:p>
          <a:p>
            <a:pPr indent="-342900" lvl="1" marL="914400" rtl="0" algn="l">
              <a:spcBef>
                <a:spcPts val="0"/>
              </a:spcBef>
              <a:spcAft>
                <a:spcPts val="0"/>
              </a:spcAft>
              <a:buSzPts val="1800"/>
              <a:buChar char="○"/>
            </a:pPr>
            <a:r>
              <a:rPr lang="en-GB" sz="1800"/>
              <a:t>How to </a:t>
            </a:r>
            <a:r>
              <a:rPr b="1" lang="en-GB" sz="1800"/>
              <a:t>Get Started</a:t>
            </a:r>
            <a:endParaRPr b="1" sz="1800"/>
          </a:p>
          <a:p>
            <a:pPr indent="-349250" lvl="2" marL="1371600" rtl="0" algn="l">
              <a:lnSpc>
                <a:spcPct val="105000"/>
              </a:lnSpc>
              <a:spcBef>
                <a:spcPts val="0"/>
              </a:spcBef>
              <a:spcAft>
                <a:spcPts val="0"/>
              </a:spcAft>
              <a:buSzPts val="1900"/>
              <a:buChar char="■"/>
            </a:pPr>
            <a:r>
              <a:rPr lang="en-GB" sz="1900"/>
              <a:t>Categories</a:t>
            </a:r>
            <a:br>
              <a:rPr lang="en-GB" sz="1900"/>
            </a:br>
            <a:r>
              <a:rPr lang="en-GB" sz="1900"/>
              <a:t> </a:t>
            </a:r>
            <a:r>
              <a:rPr lang="en-GB" sz="1900" u="sng">
                <a:solidFill>
                  <a:schemeClr val="hlink"/>
                </a:solidFill>
                <a:hlinkClick r:id="rId5"/>
              </a:rPr>
              <a:t>available as Spreadsheets</a:t>
            </a:r>
            <a:endParaRPr sz="1900"/>
          </a:p>
          <a:p>
            <a:pPr indent="-349250" lvl="2" marL="1371600" rtl="0" algn="l">
              <a:lnSpc>
                <a:spcPct val="105000"/>
              </a:lnSpc>
              <a:spcBef>
                <a:spcPts val="0"/>
              </a:spcBef>
              <a:spcAft>
                <a:spcPts val="0"/>
              </a:spcAft>
              <a:buSzPts val="1900"/>
              <a:buChar char="■"/>
            </a:pPr>
            <a:r>
              <a:rPr lang="en-GB" sz="1900"/>
              <a:t>Translated into 9 other languages </a:t>
            </a:r>
            <a:endParaRPr sz="1500"/>
          </a:p>
        </p:txBody>
      </p:sp>
      <p:pic>
        <p:nvPicPr>
          <p:cNvPr id="148" name="Google Shape;148;p20"/>
          <p:cNvPicPr preferRelativeResize="0"/>
          <p:nvPr/>
        </p:nvPicPr>
        <p:blipFill>
          <a:blip r:embed="rId6">
            <a:alphaModFix/>
          </a:blip>
          <a:stretch>
            <a:fillRect/>
          </a:stretch>
        </p:blipFill>
        <p:spPr>
          <a:xfrm>
            <a:off x="7413725" y="1595775"/>
            <a:ext cx="1362700" cy="136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Huridocs </a:t>
            </a:r>
            <a:endParaRPr/>
          </a:p>
        </p:txBody>
      </p:sp>
      <p:sp>
        <p:nvSpPr>
          <p:cNvPr id="154" name="Google Shape;154;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Example: </a:t>
            </a:r>
            <a:r>
              <a:rPr b="1" lang="en-GB"/>
              <a:t>Online Harrassment case</a:t>
            </a:r>
            <a:endParaRPr b="1"/>
          </a:p>
          <a:p>
            <a:pPr indent="-342900" lvl="0" marL="457200" rtl="0" algn="l">
              <a:spcBef>
                <a:spcPts val="0"/>
              </a:spcBef>
              <a:spcAft>
                <a:spcPts val="0"/>
              </a:spcAft>
              <a:buSzPts val="1800"/>
              <a:buChar char="●"/>
            </a:pPr>
            <a:r>
              <a:rPr lang="en-GB"/>
              <a:t>Microthesauri (vocabulary)</a:t>
            </a:r>
            <a:endParaRPr/>
          </a:p>
          <a:p>
            <a:pPr indent="-317500" lvl="1" marL="914400" rtl="0" algn="l">
              <a:spcBef>
                <a:spcPts val="0"/>
              </a:spcBef>
              <a:spcAft>
                <a:spcPts val="0"/>
              </a:spcAft>
              <a:buSzPts val="1400"/>
              <a:buChar char="○"/>
            </a:pPr>
            <a:r>
              <a:rPr lang="en-GB"/>
              <a:t>4 - Types of Acts</a:t>
            </a:r>
            <a:endParaRPr/>
          </a:p>
          <a:p>
            <a:pPr indent="-317500" lvl="1" marL="914400" rtl="0" algn="l">
              <a:spcBef>
                <a:spcPts val="0"/>
              </a:spcBef>
              <a:spcAft>
                <a:spcPts val="0"/>
              </a:spcAft>
              <a:buSzPts val="1400"/>
              <a:buChar char="○"/>
            </a:pPr>
            <a:r>
              <a:rPr lang="en-GB"/>
              <a:t>5 - Methods of Violence</a:t>
            </a:r>
            <a:endParaRPr/>
          </a:p>
        </p:txBody>
      </p:sp>
      <p:pic>
        <p:nvPicPr>
          <p:cNvPr id="155" name="Google Shape;155;p21"/>
          <p:cNvPicPr preferRelativeResize="0"/>
          <p:nvPr/>
        </p:nvPicPr>
        <p:blipFill>
          <a:blip r:embed="rId3">
            <a:alphaModFix amt="60000"/>
          </a:blip>
          <a:stretch>
            <a:fillRect/>
          </a:stretch>
        </p:blipFill>
        <p:spPr>
          <a:xfrm>
            <a:off x="334900" y="764850"/>
            <a:ext cx="1444025" cy="1257825"/>
          </a:xfrm>
          <a:prstGeom prst="rect">
            <a:avLst/>
          </a:prstGeom>
          <a:noFill/>
          <a:ln>
            <a:noFill/>
          </a:ln>
        </p:spPr>
      </p:pic>
      <p:pic>
        <p:nvPicPr>
          <p:cNvPr id="156" name="Google Shape;156;p21"/>
          <p:cNvPicPr preferRelativeResize="0"/>
          <p:nvPr/>
        </p:nvPicPr>
        <p:blipFill>
          <a:blip r:embed="rId4">
            <a:alphaModFix amt="58999"/>
          </a:blip>
          <a:stretch>
            <a:fillRect/>
          </a:stretch>
        </p:blipFill>
        <p:spPr>
          <a:xfrm>
            <a:off x="334887" y="2192225"/>
            <a:ext cx="1202001" cy="1202001"/>
          </a:xfrm>
          <a:prstGeom prst="rect">
            <a:avLst/>
          </a:prstGeom>
          <a:noFill/>
          <a:ln>
            <a:noFill/>
          </a:ln>
        </p:spPr>
      </p:pic>
      <p:pic>
        <p:nvPicPr>
          <p:cNvPr id="157" name="Google Shape;157;p21"/>
          <p:cNvPicPr preferRelativeResize="0"/>
          <p:nvPr/>
        </p:nvPicPr>
        <p:blipFill>
          <a:blip r:embed="rId5">
            <a:alphaModFix amt="40000"/>
          </a:blip>
          <a:stretch>
            <a:fillRect/>
          </a:stretch>
        </p:blipFill>
        <p:spPr>
          <a:xfrm>
            <a:off x="404500" y="3635050"/>
            <a:ext cx="1136858" cy="1079575"/>
          </a:xfrm>
          <a:prstGeom prst="rect">
            <a:avLst/>
          </a:prstGeom>
          <a:noFill/>
          <a:ln>
            <a:noFill/>
          </a:ln>
        </p:spPr>
      </p:pic>
      <p:pic>
        <p:nvPicPr>
          <p:cNvPr id="158" name="Google Shape;158;p21"/>
          <p:cNvPicPr preferRelativeResize="0"/>
          <p:nvPr/>
        </p:nvPicPr>
        <p:blipFill rotWithShape="1">
          <a:blip r:embed="rId6">
            <a:alphaModFix/>
          </a:blip>
          <a:srcRect b="0" l="990" r="0" t="0"/>
          <a:stretch/>
        </p:blipFill>
        <p:spPr>
          <a:xfrm>
            <a:off x="6279250" y="2192225"/>
            <a:ext cx="2011646" cy="2154250"/>
          </a:xfrm>
          <a:prstGeom prst="rect">
            <a:avLst/>
          </a:prstGeom>
          <a:noFill/>
          <a:ln cap="flat" cmpd="sng" w="9525">
            <a:solidFill>
              <a:srgbClr val="CCCCCC"/>
            </a:solidFill>
            <a:prstDash val="solid"/>
            <a:round/>
            <a:headEnd len="sm" w="sm" type="none"/>
            <a:tailEnd len="sm" w="sm" type="none"/>
          </a:ln>
        </p:spPr>
      </p:pic>
      <p:pic>
        <p:nvPicPr>
          <p:cNvPr id="159" name="Google Shape;159;p21"/>
          <p:cNvPicPr preferRelativeResize="0"/>
          <p:nvPr/>
        </p:nvPicPr>
        <p:blipFill>
          <a:blip r:embed="rId7">
            <a:alphaModFix/>
          </a:blip>
          <a:stretch>
            <a:fillRect/>
          </a:stretch>
        </p:blipFill>
        <p:spPr>
          <a:xfrm>
            <a:off x="3579600" y="2860125"/>
            <a:ext cx="2259224" cy="1557025"/>
          </a:xfrm>
          <a:prstGeom prst="rect">
            <a:avLst/>
          </a:prstGeom>
          <a:noFill/>
          <a:ln cap="flat" cmpd="sng" w="9525">
            <a:solidFill>
              <a:srgbClr val="B7B7B7"/>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